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4" r:id="rId6"/>
  </p:sldMasterIdLst>
  <p:notesMasterIdLst>
    <p:notesMasterId r:id="rId25"/>
  </p:notesMasterIdLst>
  <p:sldIdLst>
    <p:sldId id="466" r:id="rId7"/>
    <p:sldId id="877" r:id="rId8"/>
    <p:sldId id="929" r:id="rId9"/>
    <p:sldId id="281" r:id="rId10"/>
    <p:sldId id="260" r:id="rId11"/>
    <p:sldId id="268" r:id="rId12"/>
    <p:sldId id="284" r:id="rId13"/>
    <p:sldId id="264" r:id="rId14"/>
    <p:sldId id="283" r:id="rId15"/>
    <p:sldId id="263" r:id="rId16"/>
    <p:sldId id="265" r:id="rId17"/>
    <p:sldId id="269" r:id="rId18"/>
    <p:sldId id="270" r:id="rId19"/>
    <p:sldId id="294" r:id="rId20"/>
    <p:sldId id="931" r:id="rId21"/>
    <p:sldId id="932" r:id="rId22"/>
    <p:sldId id="926" r:id="rId23"/>
    <p:sldId id="573" r:id="rId2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antis, Candice" initials="DC" lastIdx="22" clrIdx="0">
    <p:extLst>
      <p:ext uri="{19B8F6BF-5375-455C-9EA6-DF929625EA0E}">
        <p15:presenceInfo xmlns:p15="http://schemas.microsoft.com/office/powerpoint/2012/main" userId="S::candice.desantis@tea.texas.gov::ebf7425b-4c1c-4725-9788-d1206430aedf" providerId="AD"/>
      </p:ext>
    </p:extLst>
  </p:cmAuthor>
  <p:cmAuthor id="2" name="Deberry, Deborah" initials="DD" lastIdx="20" clrIdx="1">
    <p:extLst>
      <p:ext uri="{19B8F6BF-5375-455C-9EA6-DF929625EA0E}">
        <p15:presenceInfo xmlns:p15="http://schemas.microsoft.com/office/powerpoint/2012/main" userId="S::Deborah.Deberry@tea.texas.gov::ac2d9e4d-2345-459f-a982-32e1430dfa5e" providerId="AD"/>
      </p:ext>
    </p:extLst>
  </p:cmAuthor>
  <p:cmAuthor id="3" name="Johnson, Scott" initials="JS" lastIdx="2" clrIdx="2">
    <p:extLst>
      <p:ext uri="{19B8F6BF-5375-455C-9EA6-DF929625EA0E}">
        <p15:presenceInfo xmlns:p15="http://schemas.microsoft.com/office/powerpoint/2012/main" userId="S::Scott.Johnson@tea.texas.gov::bec97677-f0c6-4bfb-b610-83dc74061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F84DB-1A23-4127-8259-7EDDEBC10D32}" v="5" dt="2022-09-26T18:49:09.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566" y="7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BD0F66-6B4D-41F0-B6B2-DD6EA7416269}"/>
              </a:ext>
            </a:extLst>
          </p:cNvPr>
          <p:cNvSpPr>
            <a:spLocks noGrp="1"/>
          </p:cNvSpPr>
          <p:nvPr>
            <p:ph type="hdr" sz="quarter"/>
          </p:nvPr>
        </p:nvSpPr>
        <p:spPr>
          <a:xfrm>
            <a:off x="0" y="1"/>
            <a:ext cx="3037840" cy="47113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E0C03-D93C-40A7-B557-A09A69DEF323}"/>
              </a:ext>
            </a:extLst>
          </p:cNvPr>
          <p:cNvSpPr>
            <a:spLocks noGrp="1"/>
          </p:cNvSpPr>
          <p:nvPr>
            <p:ph type="dt" idx="1"/>
          </p:nvPr>
        </p:nvSpPr>
        <p:spPr>
          <a:xfrm>
            <a:off x="3970938" y="1"/>
            <a:ext cx="3037840" cy="471130"/>
          </a:xfrm>
          <a:prstGeom prst="rect">
            <a:avLst/>
          </a:prstGeom>
        </p:spPr>
        <p:txBody>
          <a:bodyPr vert="horz" lIns="91440" tIns="45720" rIns="91440" bIns="45720" rtlCol="0"/>
          <a:lstStyle>
            <a:lvl1pPr algn="r">
              <a:defRPr sz="1200"/>
            </a:lvl1pPr>
          </a:lstStyle>
          <a:p>
            <a:fld id="{3EE1C645-0AE0-4EA2-9FD2-B7333AE8D88E}" type="datetimeFigureOut">
              <a:rPr lang="en-US" smtClean="0"/>
              <a:t>8/23/2023</a:t>
            </a:fld>
            <a:endParaRPr lang="en-US"/>
          </a:p>
        </p:txBody>
      </p:sp>
      <p:sp>
        <p:nvSpPr>
          <p:cNvPr id="4" name="Slide Image Placeholder 3">
            <a:extLst>
              <a:ext uri="{FF2B5EF4-FFF2-40B4-BE49-F238E27FC236}">
                <a16:creationId xmlns:a16="http://schemas.microsoft.com/office/drawing/2014/main" id="{6E153FBB-4828-4C3D-B594-D0E42E18F33B}"/>
              </a:ext>
            </a:extLst>
          </p:cNvPr>
          <p:cNvSpPr>
            <a:spLocks noGrp="1" noRot="1" noChangeAspect="1"/>
          </p:cNvSpPr>
          <p:nvPr>
            <p:ph type="sldImg" idx="2"/>
          </p:nvPr>
        </p:nvSpPr>
        <p:spPr>
          <a:xfrm>
            <a:off x="688975"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8A4EEC42-7470-49B2-B4A1-D5D5DA71B83F}"/>
              </a:ext>
            </a:extLst>
          </p:cNvPr>
          <p:cNvSpPr>
            <a:spLocks noGrp="1"/>
          </p:cNvSpPr>
          <p:nvPr>
            <p:ph type="body" sz="quarter" idx="3"/>
          </p:nvPr>
        </p:nvSpPr>
        <p:spPr>
          <a:xfrm>
            <a:off x="701040" y="4518942"/>
            <a:ext cx="5608320" cy="369731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B24E25B-7DA7-4C44-84A6-2781871A248F}"/>
              </a:ext>
            </a:extLst>
          </p:cNvPr>
          <p:cNvSpPr>
            <a:spLocks noGrp="1"/>
          </p:cNvSpPr>
          <p:nvPr>
            <p:ph type="ftr" sz="quarter" idx="4"/>
          </p:nvPr>
        </p:nvSpPr>
        <p:spPr>
          <a:xfrm>
            <a:off x="0" y="8918880"/>
            <a:ext cx="3037840" cy="47112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C0B1E9C2-2DD3-40AA-BF70-7038B0342727}"/>
              </a:ext>
            </a:extLst>
          </p:cNvPr>
          <p:cNvSpPr>
            <a:spLocks noGrp="1"/>
          </p:cNvSpPr>
          <p:nvPr>
            <p:ph type="sldNum" sz="quarter" idx="5"/>
          </p:nvPr>
        </p:nvSpPr>
        <p:spPr>
          <a:xfrm>
            <a:off x="3970938" y="8918880"/>
            <a:ext cx="3037840" cy="471129"/>
          </a:xfrm>
          <a:prstGeom prst="rect">
            <a:avLst/>
          </a:prstGeom>
        </p:spPr>
        <p:txBody>
          <a:bodyPr vert="horz" lIns="91440" tIns="45720" rIns="91440" bIns="45720" rtlCol="0" anchor="b"/>
          <a:lstStyle>
            <a:lvl1pPr algn="r">
              <a:defRPr sz="1200"/>
            </a:lvl1pPr>
          </a:lstStyle>
          <a:p>
            <a:fld id="{9924CC9A-30B5-4384-87CE-B0BF37BB719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28803" indent="-228803" defTabSz="901381">
              <a:spcBef>
                <a:spcPct val="0"/>
              </a:spcBef>
              <a:defRPr/>
            </a:pPr>
            <a:endParaRPr lang="en-US" b="1">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A20616-7B71-4702-A286-C5FF8E60A4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3347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501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a:t>
            </a:r>
            <a:r>
              <a:rPr lang="en-US" dirty="0"/>
              <a:t>   The ESC staff might find this information very elementary. However, it might be something that can be shared with the LEAs to help them.</a:t>
            </a:r>
          </a:p>
        </p:txBody>
      </p:sp>
      <p:sp>
        <p:nvSpPr>
          <p:cNvPr id="4" name="Slide Number Placeholder 3"/>
          <p:cNvSpPr>
            <a:spLocks noGrp="1"/>
          </p:cNvSpPr>
          <p:nvPr>
            <p:ph type="sldNum" sz="quarter" idx="5"/>
          </p:nvPr>
        </p:nvSpPr>
        <p:spPr/>
        <p:txBody>
          <a:bodyPr/>
          <a:lstStyle/>
          <a:p>
            <a:fld id="{9924CC9A-30B5-4384-87CE-B0BF37BB7198}" type="slidenum">
              <a:rPr lang="en-US" smtClean="0"/>
              <a:t>3</a:t>
            </a:fld>
            <a:endParaRPr lang="en-US"/>
          </a:p>
        </p:txBody>
      </p:sp>
    </p:spTree>
    <p:extLst>
      <p:ext uri="{BB962C8B-B14F-4D97-AF65-F5344CB8AC3E}">
        <p14:creationId xmlns:p14="http://schemas.microsoft.com/office/powerpoint/2010/main" val="415731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4CC9A-30B5-4384-87CE-B0BF37BB7198}" type="slidenum">
              <a:rPr lang="en-US" smtClean="0"/>
              <a:t>6</a:t>
            </a:fld>
            <a:endParaRPr lang="en-US"/>
          </a:p>
        </p:txBody>
      </p:sp>
    </p:spTree>
    <p:extLst>
      <p:ext uri="{BB962C8B-B14F-4D97-AF65-F5344CB8AC3E}">
        <p14:creationId xmlns:p14="http://schemas.microsoft.com/office/powerpoint/2010/main" val="199536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 Fund Budgeted Expenditures</a:t>
            </a:r>
          </a:p>
          <a:p>
            <a:r>
              <a:rPr lang="en-US"/>
              <a:t>Program Membership</a:t>
            </a:r>
          </a:p>
          <a:p>
            <a:r>
              <a:rPr lang="en-US"/>
              <a:t>Graduates</a:t>
            </a:r>
          </a:p>
          <a:p>
            <a:r>
              <a:rPr lang="en-US"/>
              <a:t>Teacher FTE Count</a:t>
            </a:r>
          </a:p>
          <a:p>
            <a:r>
              <a:rPr lang="en-US"/>
              <a:t>All Reports</a:t>
            </a:r>
          </a:p>
        </p:txBody>
      </p:sp>
      <p:sp>
        <p:nvSpPr>
          <p:cNvPr id="4" name="Slide Number Placeholder 3"/>
          <p:cNvSpPr>
            <a:spLocks noGrp="1"/>
          </p:cNvSpPr>
          <p:nvPr>
            <p:ph type="sldNum" sz="quarter" idx="5"/>
          </p:nvPr>
        </p:nvSpPr>
        <p:spPr/>
        <p:txBody>
          <a:bodyPr/>
          <a:lstStyle/>
          <a:p>
            <a:fld id="{9924CC9A-30B5-4384-87CE-B0BF37BB7198}" type="slidenum">
              <a:rPr lang="en-US" smtClean="0"/>
              <a:t>8</a:t>
            </a:fld>
            <a:endParaRPr lang="en-US"/>
          </a:p>
        </p:txBody>
      </p:sp>
    </p:spTree>
    <p:extLst>
      <p:ext uri="{BB962C8B-B14F-4D97-AF65-F5344CB8AC3E}">
        <p14:creationId xmlns:p14="http://schemas.microsoft.com/office/powerpoint/2010/main" val="232248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Because the funds were moved after October snapshot date this change would not affect PEIMS Fall. Or Resub.</a:t>
            </a:r>
            <a:endParaRPr lang="en-US"/>
          </a:p>
        </p:txBody>
      </p:sp>
      <p:sp>
        <p:nvSpPr>
          <p:cNvPr id="4" name="Slide Number Placeholder 3"/>
          <p:cNvSpPr>
            <a:spLocks noGrp="1"/>
          </p:cNvSpPr>
          <p:nvPr>
            <p:ph type="sldNum" sz="quarter" idx="5"/>
          </p:nvPr>
        </p:nvSpPr>
        <p:spPr/>
        <p:txBody>
          <a:bodyPr/>
          <a:lstStyle/>
          <a:p>
            <a:fld id="{9924CC9A-30B5-4384-87CE-B0BF37BB7198}" type="slidenum">
              <a:rPr lang="en-US" smtClean="0"/>
              <a:t>9</a:t>
            </a:fld>
            <a:endParaRPr lang="en-US"/>
          </a:p>
        </p:txBody>
      </p:sp>
    </p:spTree>
    <p:extLst>
      <p:ext uri="{BB962C8B-B14F-4D97-AF65-F5344CB8AC3E}">
        <p14:creationId xmlns:p14="http://schemas.microsoft.com/office/powerpoint/2010/main" val="151651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is one place the LEA can verify the Economically Disadvantaged coding.</a:t>
            </a:r>
          </a:p>
        </p:txBody>
      </p:sp>
      <p:sp>
        <p:nvSpPr>
          <p:cNvPr id="4" name="Slide Number Placeholder 3"/>
          <p:cNvSpPr>
            <a:spLocks noGrp="1"/>
          </p:cNvSpPr>
          <p:nvPr>
            <p:ph type="sldNum" sz="quarter" idx="5"/>
          </p:nvPr>
        </p:nvSpPr>
        <p:spPr/>
        <p:txBody>
          <a:bodyPr/>
          <a:lstStyle/>
          <a:p>
            <a:fld id="{9924CC9A-30B5-4384-87CE-B0BF37BB7198}" type="slidenum">
              <a:rPr lang="en-US" smtClean="0"/>
              <a:t>10</a:t>
            </a:fld>
            <a:endParaRPr lang="en-US"/>
          </a:p>
        </p:txBody>
      </p:sp>
    </p:spTree>
    <p:extLst>
      <p:ext uri="{BB962C8B-B14F-4D97-AF65-F5344CB8AC3E}">
        <p14:creationId xmlns:p14="http://schemas.microsoft.com/office/powerpoint/2010/main" val="369350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is good report for verifying economically disadvantaged coding prior to submitting PEIMS Fall. </a:t>
            </a:r>
          </a:p>
          <a:p>
            <a:r>
              <a:rPr lang="en-US" dirty="0"/>
              <a:t>LEAs have had received their accountability rating and noticed that they had students who should have been coded economically disadvantaged and were not.  This could have been avoided by closer verification prior to submitting their PEIMS Fall.</a:t>
            </a:r>
          </a:p>
          <a:p>
            <a:r>
              <a:rPr lang="en-US" dirty="0"/>
              <a:t>Student Data Review (PDM1-120-005) will provide a breakdown of the number of regular students reported as Economically Disadvantaged and the number of SPED students reported as Eco Dis.</a:t>
            </a:r>
          </a:p>
        </p:txBody>
      </p:sp>
      <p:sp>
        <p:nvSpPr>
          <p:cNvPr id="4" name="Slide Number Placeholder 3"/>
          <p:cNvSpPr>
            <a:spLocks noGrp="1"/>
          </p:cNvSpPr>
          <p:nvPr>
            <p:ph type="sldNum" sz="quarter" idx="5"/>
          </p:nvPr>
        </p:nvSpPr>
        <p:spPr/>
        <p:txBody>
          <a:bodyPr/>
          <a:lstStyle/>
          <a:p>
            <a:fld id="{9924CC9A-30B5-4384-87CE-B0BF37BB7198}" type="slidenum">
              <a:rPr lang="en-US" smtClean="0"/>
              <a:t>13</a:t>
            </a:fld>
            <a:endParaRPr lang="en-US"/>
          </a:p>
        </p:txBody>
      </p:sp>
    </p:spTree>
    <p:extLst>
      <p:ext uri="{BB962C8B-B14F-4D97-AF65-F5344CB8AC3E}">
        <p14:creationId xmlns:p14="http://schemas.microsoft.com/office/powerpoint/2010/main" val="63763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4CC9A-30B5-4384-87CE-B0BF37BB7198}" type="slidenum">
              <a:rPr lang="en-US" smtClean="0"/>
              <a:t>14</a:t>
            </a:fld>
            <a:endParaRPr lang="en-US"/>
          </a:p>
        </p:txBody>
      </p:sp>
    </p:spTree>
    <p:extLst>
      <p:ext uri="{BB962C8B-B14F-4D97-AF65-F5344CB8AC3E}">
        <p14:creationId xmlns:p14="http://schemas.microsoft.com/office/powerpoint/2010/main" val="2120799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Secondary Industry Certification Licensure        Code 140=ASA Brakes</a:t>
            </a:r>
          </a:p>
          <a:p>
            <a:r>
              <a:rPr lang="en-US" dirty="0"/>
              <a:t>Grad Code 05 – SPED       </a:t>
            </a:r>
            <a:r>
              <a:rPr lang="en-US" sz="1200" b="0" i="0" u="none" strike="noStrike" kern="1200" baseline="0" dirty="0">
                <a:solidFill>
                  <a:schemeClr val="tx1"/>
                </a:solidFill>
                <a:latin typeface="+mn-lt"/>
                <a:ea typeface="+mn-ea"/>
                <a:cs typeface="+mn-cs"/>
              </a:rPr>
              <a:t>Completion Of IEP And Demonstrated Mastery Of Specific Employability And Self-Help Skills That Do Not Require Public School Services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4CC9A-30B5-4384-87CE-B0BF37BB71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351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12192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p:nvSpPr>
        <p:spPr>
          <a:xfrm>
            <a:off x="0" y="6"/>
            <a:ext cx="12192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21131" y="4572005"/>
            <a:ext cx="12213131"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457200" y="4960142"/>
            <a:ext cx="7830589"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8610600" y="4960141"/>
            <a:ext cx="32004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84203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4821008" y="6445806"/>
            <a:ext cx="265748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8610600" y="6091158"/>
            <a:ext cx="3190392"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457203" y="6091159"/>
            <a:ext cx="7854951"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688623" y="482600"/>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p:nvSpPr>
        <p:spPr>
          <a:xfrm>
            <a:off x="366089" y="94464"/>
            <a:ext cx="676884"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p:nvSpPr>
        <p:spPr>
          <a:xfrm>
            <a:off x="6359335" y="48260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p:nvSpPr>
        <p:spPr>
          <a:xfrm>
            <a:off x="2979639" y="2032169"/>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p:nvSpPr>
        <p:spPr>
          <a:xfrm>
            <a:off x="11339661" y="162968"/>
            <a:ext cx="922665"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p:nvSpPr>
        <p:spPr>
          <a:xfrm>
            <a:off x="9144861" y="1432338"/>
            <a:ext cx="98388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p:nvSpPr>
        <p:spPr>
          <a:xfrm>
            <a:off x="2" y="3267931"/>
            <a:ext cx="98388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p:nvSpPr>
        <p:spPr>
          <a:xfrm>
            <a:off x="366089" y="3612793"/>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p:nvSpPr>
        <p:spPr>
          <a:xfrm>
            <a:off x="6697342" y="1936318"/>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p:nvSpPr>
        <p:spPr>
          <a:xfrm>
            <a:off x="10267342" y="2760269"/>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p:nvSpPr>
        <p:spPr>
          <a:xfrm>
            <a:off x="7029987" y="3752010"/>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p:nvSpPr>
        <p:spPr>
          <a:xfrm>
            <a:off x="1889399" y="2935682"/>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p:nvSpPr>
        <p:spPr>
          <a:xfrm>
            <a:off x="5468275" y="3488659"/>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p:nvSpPr>
        <p:spPr>
          <a:xfrm>
            <a:off x="5010782" y="3029971"/>
            <a:ext cx="922665"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p:nvSpPr>
        <p:spPr>
          <a:xfrm>
            <a:off x="11105213" y="624898"/>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p:nvSpPr>
        <p:spPr>
          <a:xfrm>
            <a:off x="8107534" y="2923534"/>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p:nvSpPr>
        <p:spPr>
          <a:xfrm>
            <a:off x="9692010" y="377767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p:nvSpPr>
        <p:spPr>
          <a:xfrm>
            <a:off x="4916958" y="89053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p:nvSpPr>
        <p:spPr>
          <a:xfrm>
            <a:off x="3019495" y="3177365"/>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p:nvSpPr>
        <p:spPr>
          <a:xfrm>
            <a:off x="7650228" y="811122"/>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p:nvSpPr>
        <p:spPr>
          <a:xfrm>
            <a:off x="9985016" y="1785125"/>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p:nvSpPr>
        <p:spPr>
          <a:xfrm>
            <a:off x="10928397" y="3685280"/>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p:nvSpPr>
        <p:spPr>
          <a:xfrm>
            <a:off x="346472" y="2459693"/>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p:nvSpPr>
        <p:spPr>
          <a:xfrm>
            <a:off x="3526730" y="1543285"/>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p:nvSpPr>
        <p:spPr>
          <a:xfrm>
            <a:off x="1941792" y="4186878"/>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p:nvSpPr>
        <p:spPr>
          <a:xfrm>
            <a:off x="11074729" y="1370922"/>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p:nvSpPr>
        <p:spPr>
          <a:xfrm>
            <a:off x="7959485" y="2528232"/>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p:nvSpPr>
        <p:spPr>
          <a:xfrm>
            <a:off x="3773791" y="80103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p:nvSpPr>
        <p:spPr>
          <a:xfrm>
            <a:off x="322111" y="239495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p:nvSpPr>
        <p:spPr>
          <a:xfrm>
            <a:off x="-76871" y="81012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p:nvSpPr>
        <p:spPr>
          <a:xfrm>
            <a:off x="2979639" y="1942675"/>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p:nvSpPr>
        <p:spPr>
          <a:xfrm>
            <a:off x="6848595" y="3342265"/>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p:nvSpPr>
        <p:spPr>
          <a:xfrm>
            <a:off x="8445975" y="1605672"/>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p:nvSpPr>
        <p:spPr>
          <a:xfrm>
            <a:off x="4809742" y="2295171"/>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p:nvSpPr>
        <p:spPr>
          <a:xfrm>
            <a:off x="2510087" y="729070"/>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p:nvSpPr>
        <p:spPr>
          <a:xfrm>
            <a:off x="11944372" y="2286000"/>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p:nvSpPr>
        <p:spPr>
          <a:xfrm>
            <a:off x="11319022" y="200994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p:nvSpPr>
        <p:spPr>
          <a:xfrm>
            <a:off x="5975516" y="111839"/>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p:nvSpPr>
        <p:spPr>
          <a:xfrm>
            <a:off x="8311743" y="3951947"/>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p:nvSpPr>
        <p:spPr>
          <a:xfrm>
            <a:off x="8903203" y="4095879"/>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p:nvSpPr>
        <p:spPr>
          <a:xfrm>
            <a:off x="4821004" y="4087882"/>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p:nvSpPr>
        <p:spPr>
          <a:xfrm>
            <a:off x="6505432" y="438163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p:nvSpPr>
        <p:spPr>
          <a:xfrm>
            <a:off x="2623511" y="393387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p:nvSpPr>
        <p:spPr>
          <a:xfrm>
            <a:off x="1245774" y="2810137"/>
            <a:ext cx="107409"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p:nvSpPr>
        <p:spPr>
          <a:xfrm>
            <a:off x="7817962" y="91826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p:nvSpPr>
        <p:spPr>
          <a:xfrm>
            <a:off x="8168538" y="9597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p:nvSpPr>
        <p:spPr>
          <a:xfrm>
            <a:off x="9966078" y="670407"/>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p:nvSpPr>
        <p:spPr>
          <a:xfrm>
            <a:off x="6167426" y="1636461"/>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p:nvSpPr>
        <p:spPr>
          <a:xfrm>
            <a:off x="9010358" y="2567203"/>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p:nvSpPr>
        <p:spPr>
          <a:xfrm>
            <a:off x="5988765" y="1976746"/>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p:nvSpPr>
        <p:spPr>
          <a:xfrm>
            <a:off x="10448210" y="111839"/>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p:nvSpPr>
        <p:spPr>
          <a:xfrm>
            <a:off x="2465563" y="863694"/>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p:nvSpPr>
        <p:spPr>
          <a:xfrm>
            <a:off x="1089810" y="3961492"/>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p:nvSpPr>
        <p:spPr>
          <a:xfrm>
            <a:off x="7820571" y="265543"/>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p:nvSpPr>
        <p:spPr>
          <a:xfrm>
            <a:off x="2236381" y="66968"/>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p:nvSpPr>
        <p:spPr>
          <a:xfrm>
            <a:off x="5699378" y="2428175"/>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p:nvSpPr>
        <p:spPr>
          <a:xfrm>
            <a:off x="3732130" y="2912171"/>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p:nvSpPr>
        <p:spPr>
          <a:xfrm>
            <a:off x="4417650" y="4029215"/>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p:nvSpPr>
        <p:spPr>
          <a:xfrm>
            <a:off x="9752221" y="3518427"/>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p:nvSpPr>
        <p:spPr>
          <a:xfrm>
            <a:off x="11295201" y="2887058"/>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p:nvSpPr>
        <p:spPr>
          <a:xfrm>
            <a:off x="9955421" y="3670827"/>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p:nvSpPr>
        <p:spPr>
          <a:xfrm>
            <a:off x="5284045" y="488852"/>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p:nvSpPr>
        <p:spPr>
          <a:xfrm>
            <a:off x="4926706" y="1745629"/>
            <a:ext cx="284217"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p:nvSpPr>
        <p:spPr>
          <a:xfrm>
            <a:off x="1195879" y="1661776"/>
            <a:ext cx="40139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p:nvSpPr>
        <p:spPr>
          <a:xfrm>
            <a:off x="5433658" y="98626"/>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p:nvSpPr>
        <p:spPr>
          <a:xfrm>
            <a:off x="556600" y="140089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644" y="172374"/>
            <a:ext cx="3653912"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2470232" y="1126322"/>
            <a:ext cx="576427"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p:nvSpPr>
        <p:spPr>
          <a:xfrm>
            <a:off x="1834207" y="1191097"/>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9144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8767221" y="3073418"/>
            <a:ext cx="5975555" cy="654636"/>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838200" y="412962"/>
            <a:ext cx="105156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1DC090AC-2D32-40EB-B75B-2673CA116449}" type="datetimeFigureOut">
              <a:rPr lang="en-US" smtClean="0"/>
              <a:t>8/23/2023</a:t>
            </a:fld>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79448D93-FA86-4DE9-BB4F-E1AB74391BD2}" type="slidenum">
              <a:rPr lang="en-US" smtClean="0"/>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04970" y="5967770"/>
            <a:ext cx="656196" cy="514664"/>
          </a:xfrm>
          <a:prstGeom prst="rect">
            <a:avLst/>
          </a:prstGeom>
        </p:spPr>
      </p:pic>
    </p:spTree>
    <p:extLst>
      <p:ext uri="{BB962C8B-B14F-4D97-AF65-F5344CB8AC3E}">
        <p14:creationId xmlns:p14="http://schemas.microsoft.com/office/powerpoint/2010/main" val="342419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8724902" y="365125"/>
            <a:ext cx="2628900"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1DC090AC-2D32-40EB-B75B-2673CA116449}" type="datetimeFigureOut">
              <a:rPr lang="en-US" smtClean="0"/>
              <a:t>8/23/2023</a:t>
            </a:fld>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79448D93-FA86-4DE9-BB4F-E1AB74391BD2}" type="slidenum">
              <a:rPr lang="en-US" smtClean="0"/>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04970" y="5967770"/>
            <a:ext cx="656196" cy="514664"/>
          </a:xfrm>
          <a:prstGeom prst="rect">
            <a:avLst/>
          </a:prstGeom>
        </p:spPr>
      </p:pic>
    </p:spTree>
    <p:extLst>
      <p:ext uri="{BB962C8B-B14F-4D97-AF65-F5344CB8AC3E}">
        <p14:creationId xmlns:p14="http://schemas.microsoft.com/office/powerpoint/2010/main" val="130985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11277600" y="533400"/>
            <a:ext cx="711200" cy="244476"/>
          </a:xfrm>
        </p:spPr>
        <p:txBody>
          <a:bodyPr/>
          <a:lstStyle/>
          <a:p>
            <a:fld id="{79448D93-FA86-4DE9-BB4F-E1AB74391BD2}" type="slidenum">
              <a:rPr lang="en-US" smtClean="0"/>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183896"/>
            <a:ext cx="1530120" cy="699009"/>
          </a:xfrm>
          <a:prstGeom prst="rect">
            <a:avLst/>
          </a:prstGeom>
        </p:spPr>
      </p:pic>
    </p:spTree>
    <p:extLst>
      <p:ext uri="{BB962C8B-B14F-4D97-AF65-F5344CB8AC3E}">
        <p14:creationId xmlns:p14="http://schemas.microsoft.com/office/powerpoint/2010/main" val="164833612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2133600" y="4648200"/>
            <a:ext cx="97536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8331200" y="6248401"/>
            <a:ext cx="1219200" cy="365125"/>
          </a:xfrm>
        </p:spPr>
        <p:txBody>
          <a:bodyPr rtlCol="0"/>
          <a:lstStyle/>
          <a:p>
            <a:fld id="{1DC090AC-2D32-40EB-B75B-2673CA116449}" type="datetimeFigureOut">
              <a:rPr lang="en-US" smtClean="0"/>
              <a:t>8/23/2023</a:t>
            </a:fld>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10007600" y="6248207"/>
            <a:ext cx="1879600" cy="365125"/>
          </a:xfrm>
        </p:spPr>
        <p:txBody>
          <a:bodyPr rtlCol="0"/>
          <a:lstStyle>
            <a:lvl1pPr>
              <a:defRPr sz="1200">
                <a:latin typeface="Tw Cen MT Condensed Extra Bold" panose="020B0803020202020204" pitchFamily="34" charset="0"/>
              </a:defRPr>
            </a:lvl1pPr>
          </a:lstStyle>
          <a:p>
            <a:fld id="{79448D93-FA86-4DE9-BB4F-E1AB74391BD2}" type="slidenum">
              <a:rPr lang="en-US" smtClean="0"/>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6140722"/>
            <a:ext cx="1016000" cy="464142"/>
          </a:xfrm>
          <a:prstGeom prst="rect">
            <a:avLst/>
          </a:prstGeom>
        </p:spPr>
      </p:pic>
    </p:spTree>
    <p:extLst>
      <p:ext uri="{BB962C8B-B14F-4D97-AF65-F5344CB8AC3E}">
        <p14:creationId xmlns:p14="http://schemas.microsoft.com/office/powerpoint/2010/main" val="359111184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fault w logo">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144000" cy="990600"/>
          </a:xfrm>
        </p:spPr>
        <p:txBody>
          <a:bodyPr>
            <a:normAutofit/>
          </a:bodyPr>
          <a:lstStyle>
            <a:lvl1pPr>
              <a:defRPr kumimoji="0" lang="en-US" sz="4400" kern="1200" dirty="0" smtClean="0">
                <a:solidFill>
                  <a:schemeClr val="tx1"/>
                </a:solidFill>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C4421-5918-4AA3-AE4A-C36EDD2FD6EB}" type="slidenum">
              <a:rPr lang="en-US" smtClean="0"/>
              <a:pPr/>
              <a:t>‹#›</a:t>
            </a:fld>
            <a:endParaRPr lang="en-US"/>
          </a:p>
        </p:txBody>
      </p:sp>
      <p:sp>
        <p:nvSpPr>
          <p:cNvPr id="10"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04866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12192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p:nvSpPr>
        <p:spPr>
          <a:xfrm>
            <a:off x="0" y="6"/>
            <a:ext cx="12192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21131" y="4572005"/>
            <a:ext cx="12213131"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457200" y="4960142"/>
            <a:ext cx="7830589"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8610600" y="4960141"/>
            <a:ext cx="32004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84203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4821008" y="6445806"/>
            <a:ext cx="265748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8610600" y="6091158"/>
            <a:ext cx="3190392"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457203" y="6091159"/>
            <a:ext cx="7854951"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688623" y="482600"/>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p:nvSpPr>
        <p:spPr>
          <a:xfrm>
            <a:off x="366089" y="94464"/>
            <a:ext cx="676884"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p:nvSpPr>
        <p:spPr>
          <a:xfrm>
            <a:off x="6359335" y="48260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p:nvSpPr>
        <p:spPr>
          <a:xfrm>
            <a:off x="2979639" y="2032169"/>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p:nvSpPr>
        <p:spPr>
          <a:xfrm>
            <a:off x="11339661" y="162968"/>
            <a:ext cx="922665"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p:nvSpPr>
        <p:spPr>
          <a:xfrm>
            <a:off x="9144861" y="1432338"/>
            <a:ext cx="98388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p:nvSpPr>
        <p:spPr>
          <a:xfrm>
            <a:off x="2" y="3267931"/>
            <a:ext cx="98388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p:nvSpPr>
        <p:spPr>
          <a:xfrm>
            <a:off x="366089" y="3612793"/>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p:nvSpPr>
        <p:spPr>
          <a:xfrm>
            <a:off x="6697342" y="1936318"/>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p:nvSpPr>
        <p:spPr>
          <a:xfrm>
            <a:off x="10267342" y="2760269"/>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p:nvSpPr>
        <p:spPr>
          <a:xfrm>
            <a:off x="7029987" y="3752010"/>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p:nvSpPr>
        <p:spPr>
          <a:xfrm>
            <a:off x="1889399" y="2935682"/>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p:nvSpPr>
        <p:spPr>
          <a:xfrm>
            <a:off x="5468275" y="3488659"/>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p:nvSpPr>
        <p:spPr>
          <a:xfrm>
            <a:off x="5010782" y="3029971"/>
            <a:ext cx="922665"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p:nvSpPr>
        <p:spPr>
          <a:xfrm>
            <a:off x="11105213" y="624898"/>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p:nvSpPr>
        <p:spPr>
          <a:xfrm>
            <a:off x="8107534" y="2923534"/>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p:nvSpPr>
        <p:spPr>
          <a:xfrm>
            <a:off x="9692010" y="377767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p:nvSpPr>
        <p:spPr>
          <a:xfrm>
            <a:off x="4916958" y="89053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p:nvSpPr>
        <p:spPr>
          <a:xfrm>
            <a:off x="3019495" y="3177365"/>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p:nvSpPr>
        <p:spPr>
          <a:xfrm>
            <a:off x="7650228" y="811122"/>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p:nvSpPr>
        <p:spPr>
          <a:xfrm>
            <a:off x="9985016" y="1785125"/>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p:nvSpPr>
        <p:spPr>
          <a:xfrm>
            <a:off x="10928397" y="3685280"/>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p:nvSpPr>
        <p:spPr>
          <a:xfrm>
            <a:off x="346472" y="2459693"/>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p:nvSpPr>
        <p:spPr>
          <a:xfrm>
            <a:off x="3526730" y="1543285"/>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p:nvSpPr>
        <p:spPr>
          <a:xfrm>
            <a:off x="1941792" y="4186878"/>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p:nvSpPr>
        <p:spPr>
          <a:xfrm>
            <a:off x="11074729" y="1370922"/>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p:nvSpPr>
        <p:spPr>
          <a:xfrm>
            <a:off x="7959485" y="2528232"/>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p:nvSpPr>
        <p:spPr>
          <a:xfrm>
            <a:off x="3773791" y="80103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p:nvSpPr>
        <p:spPr>
          <a:xfrm>
            <a:off x="322111" y="239495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p:nvSpPr>
        <p:spPr>
          <a:xfrm>
            <a:off x="-76871" y="81012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p:nvSpPr>
        <p:spPr>
          <a:xfrm>
            <a:off x="2979639" y="1942675"/>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p:nvSpPr>
        <p:spPr>
          <a:xfrm>
            <a:off x="6848595" y="3342265"/>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p:nvSpPr>
        <p:spPr>
          <a:xfrm>
            <a:off x="8445975" y="1605672"/>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p:nvSpPr>
        <p:spPr>
          <a:xfrm>
            <a:off x="4809742" y="2295171"/>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p:nvSpPr>
        <p:spPr>
          <a:xfrm>
            <a:off x="2510087" y="729070"/>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p:nvSpPr>
        <p:spPr>
          <a:xfrm>
            <a:off x="11944372" y="2286000"/>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p:nvSpPr>
        <p:spPr>
          <a:xfrm>
            <a:off x="11319022" y="200994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p:nvSpPr>
        <p:spPr>
          <a:xfrm>
            <a:off x="5975516" y="111839"/>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p:nvSpPr>
        <p:spPr>
          <a:xfrm>
            <a:off x="8311743" y="3951947"/>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p:nvSpPr>
        <p:spPr>
          <a:xfrm>
            <a:off x="8903203" y="4095879"/>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p:nvSpPr>
        <p:spPr>
          <a:xfrm>
            <a:off x="4821004" y="4087882"/>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p:nvSpPr>
        <p:spPr>
          <a:xfrm>
            <a:off x="6505432" y="438163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p:nvSpPr>
        <p:spPr>
          <a:xfrm>
            <a:off x="2623511" y="393387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p:nvSpPr>
        <p:spPr>
          <a:xfrm>
            <a:off x="1245774" y="2810137"/>
            <a:ext cx="107409"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p:nvSpPr>
        <p:spPr>
          <a:xfrm>
            <a:off x="7817962" y="91826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p:nvSpPr>
        <p:spPr>
          <a:xfrm>
            <a:off x="8168538" y="9597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p:nvSpPr>
        <p:spPr>
          <a:xfrm>
            <a:off x="9966078" y="670407"/>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p:nvSpPr>
        <p:spPr>
          <a:xfrm>
            <a:off x="6167426" y="1636461"/>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p:nvSpPr>
        <p:spPr>
          <a:xfrm>
            <a:off x="9010358" y="2567203"/>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p:nvSpPr>
        <p:spPr>
          <a:xfrm>
            <a:off x="5988765" y="1976746"/>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p:nvSpPr>
        <p:spPr>
          <a:xfrm>
            <a:off x="10448210" y="111839"/>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p:nvSpPr>
        <p:spPr>
          <a:xfrm>
            <a:off x="2465563" y="863694"/>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p:nvSpPr>
        <p:spPr>
          <a:xfrm>
            <a:off x="1089810" y="3961492"/>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p:nvSpPr>
        <p:spPr>
          <a:xfrm>
            <a:off x="7820571" y="265543"/>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p:nvSpPr>
        <p:spPr>
          <a:xfrm>
            <a:off x="2236381" y="66968"/>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p:nvSpPr>
        <p:spPr>
          <a:xfrm>
            <a:off x="5699378" y="2428175"/>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p:nvSpPr>
        <p:spPr>
          <a:xfrm>
            <a:off x="3732130" y="2912171"/>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p:nvSpPr>
        <p:spPr>
          <a:xfrm>
            <a:off x="4417650" y="4029215"/>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p:nvSpPr>
        <p:spPr>
          <a:xfrm>
            <a:off x="9752221" y="3518427"/>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p:nvSpPr>
        <p:spPr>
          <a:xfrm>
            <a:off x="11295201" y="2887058"/>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p:nvSpPr>
        <p:spPr>
          <a:xfrm>
            <a:off x="9955421" y="3670827"/>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p:nvSpPr>
        <p:spPr>
          <a:xfrm>
            <a:off x="5284045" y="488852"/>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p:nvSpPr>
        <p:spPr>
          <a:xfrm>
            <a:off x="4926706" y="1745629"/>
            <a:ext cx="284217"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p:nvSpPr>
        <p:spPr>
          <a:xfrm>
            <a:off x="1195879" y="1661776"/>
            <a:ext cx="40139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p:nvSpPr>
        <p:spPr>
          <a:xfrm>
            <a:off x="5433658" y="98626"/>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p:nvSpPr>
        <p:spPr>
          <a:xfrm>
            <a:off x="556600" y="140089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644" y="172374"/>
            <a:ext cx="3653912"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2470232" y="1126322"/>
            <a:ext cx="576427"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p:nvSpPr>
        <p:spPr>
          <a:xfrm>
            <a:off x="1834207" y="1191097"/>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9619980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0521402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8"/>
            <a:ext cx="12192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831851" y="540335"/>
            <a:ext cx="105156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4038600" y="6356358"/>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3"/>
            <a:ext cx="12192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831851" y="5195455"/>
            <a:ext cx="105156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4791365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838200" y="1221971"/>
            <a:ext cx="51816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6172200" y="1221971"/>
            <a:ext cx="51816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27545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839789" y="1223961"/>
            <a:ext cx="5157787"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839789" y="2047873"/>
            <a:ext cx="5157787"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6172203" y="1223961"/>
            <a:ext cx="5183188"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6172203" y="2047873"/>
            <a:ext cx="5183188"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5122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DC090AC-2D32-40EB-B75B-2673CA116449}" type="datetimeFigureOut">
              <a:rPr lang="en-US" smtClean="0"/>
              <a:t>8/23/2023</a:t>
            </a:fld>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79448D93-FA86-4DE9-BB4F-E1AB74391BD2}" type="slidenum">
              <a:rPr lang="en-US" smtClean="0"/>
              <a:t>‹#›</a:t>
            </a:fld>
            <a:endParaRPr lang="en-US"/>
          </a:p>
        </p:txBody>
      </p:sp>
    </p:spTree>
    <p:extLst>
      <p:ext uri="{BB962C8B-B14F-4D97-AF65-F5344CB8AC3E}">
        <p14:creationId xmlns:p14="http://schemas.microsoft.com/office/powerpoint/2010/main" val="2367536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03292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948869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758358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7415058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8767221" y="3073418"/>
            <a:ext cx="5975555" cy="654636"/>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838200" y="412962"/>
            <a:ext cx="105156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04970" y="5967770"/>
            <a:ext cx="656196" cy="514664"/>
          </a:xfrm>
          <a:prstGeom prst="rect">
            <a:avLst/>
          </a:prstGeom>
        </p:spPr>
      </p:pic>
    </p:spTree>
    <p:extLst>
      <p:ext uri="{BB962C8B-B14F-4D97-AF65-F5344CB8AC3E}">
        <p14:creationId xmlns:p14="http://schemas.microsoft.com/office/powerpoint/2010/main" val="1774384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8724902" y="365125"/>
            <a:ext cx="2628900"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04970" y="5967770"/>
            <a:ext cx="656196" cy="514664"/>
          </a:xfrm>
          <a:prstGeom prst="rect">
            <a:avLst/>
          </a:prstGeom>
        </p:spPr>
      </p:pic>
    </p:spTree>
    <p:extLst>
      <p:ext uri="{BB962C8B-B14F-4D97-AF65-F5344CB8AC3E}">
        <p14:creationId xmlns:p14="http://schemas.microsoft.com/office/powerpoint/2010/main" val="1155430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43"/>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5037DA4-2335-4A87-8586-64B2BAB08211}"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240634" y="152401"/>
            <a:ext cx="3286540" cy="762000"/>
          </a:xfrm>
          <a:prstGeom prst="rect">
            <a:avLst/>
          </a:prstGeom>
        </p:spPr>
      </p:pic>
    </p:spTree>
    <p:extLst>
      <p:ext uri="{BB962C8B-B14F-4D97-AF65-F5344CB8AC3E}">
        <p14:creationId xmlns:p14="http://schemas.microsoft.com/office/powerpoint/2010/main" val="3936611599"/>
      </p:ext>
    </p:extLst>
  </p:cSld>
  <p:clrMapOvr>
    <a:overrideClrMapping bg1="dk1" tx1="lt1" bg2="dk2" tx2="lt2" accent1="accent1" accent2="accent2" accent3="accent3" accent4="accent4" accent5="accent5" accent6="accent6" hlink="hlink" folHlink="folHlink"/>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2133600" y="4648200"/>
            <a:ext cx="97536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8331200" y="6248401"/>
            <a:ext cx="12192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10007600" y="6248207"/>
            <a:ext cx="1879600" cy="365125"/>
          </a:xfrm>
        </p:spPr>
        <p:txBody>
          <a:bodyPr rtlCol="0"/>
          <a:lstStyle>
            <a:lvl1pPr>
              <a:defRPr sz="1200">
                <a:latin typeface="Tw Cen MT Condensed Extra Bold" panose="020B0803020202020204" pitchFamily="34" charset="0"/>
              </a:defRPr>
            </a:lvl1pPr>
          </a:lstStyle>
          <a:p>
            <a:fld id="{25037DA4-2335-4A87-8586-64B2BAB08211}"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6140722"/>
            <a:ext cx="1016000" cy="464142"/>
          </a:xfrm>
          <a:prstGeom prst="rect">
            <a:avLst/>
          </a:prstGeom>
        </p:spPr>
      </p:pic>
    </p:spTree>
    <p:extLst>
      <p:ext uri="{BB962C8B-B14F-4D97-AF65-F5344CB8AC3E}">
        <p14:creationId xmlns:p14="http://schemas.microsoft.com/office/powerpoint/2010/main" val="3016848593"/>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Default w logo">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144000" cy="990600"/>
          </a:xfrm>
        </p:spPr>
        <p:txBody>
          <a:bodyPr>
            <a:normAutofit/>
          </a:bodyPr>
          <a:lstStyle>
            <a:lvl1pPr>
              <a:defRPr kumimoji="0" lang="en-US" sz="4400" kern="1200" dirty="0" smtClean="0">
                <a:solidFill>
                  <a:schemeClr val="tx1"/>
                </a:solidFill>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C4421-5918-4AA3-AE4A-C36EDD2FD6EB}" type="slidenum">
              <a:rPr lang="en-US" smtClean="0"/>
              <a:pPr/>
              <a:t>‹#›</a:t>
            </a:fld>
            <a:endParaRPr lang="en-US"/>
          </a:p>
        </p:txBody>
      </p:sp>
      <p:sp>
        <p:nvSpPr>
          <p:cNvPr id="10"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66674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11" name="Picture 10" descr="TSDS Logo_Reversed_notext.png"/>
          <p:cNvPicPr>
            <a:picLocks noChangeAspect="1"/>
          </p:cNvPicPr>
          <p:nvPr userDrawn="1"/>
        </p:nvPicPr>
        <p:blipFill>
          <a:blip r:embed="rId2" cstate="print"/>
          <a:stretch>
            <a:fillRect/>
          </a:stretch>
        </p:blipFill>
        <p:spPr>
          <a:xfrm>
            <a:off x="203200" y="152401"/>
            <a:ext cx="1467813" cy="685801"/>
          </a:xfrm>
          <a:prstGeom prst="rect">
            <a:avLst/>
          </a:prstGeom>
        </p:spPr>
      </p:pic>
      <p:sp>
        <p:nvSpPr>
          <p:cNvPr id="13" name="Slide Number Placeholder 12"/>
          <p:cNvSpPr>
            <a:spLocks noGrp="1"/>
          </p:cNvSpPr>
          <p:nvPr>
            <p:ph type="sldNum" sz="quarter" idx="11"/>
          </p:nvPr>
        </p:nvSpPr>
        <p:spPr>
          <a:xfrm>
            <a:off x="11277600" y="533400"/>
            <a:ext cx="7112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18331685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8"/>
            <a:ext cx="12192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831851" y="540335"/>
            <a:ext cx="105156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DC090AC-2D32-40EB-B75B-2673CA116449}" type="datetimeFigureOut">
              <a:rPr lang="en-US" smtClean="0"/>
              <a:t>8/23/2023</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4038600" y="6356358"/>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79448D93-FA86-4DE9-BB4F-E1AB74391BD2}" type="slidenum">
              <a:rPr lang="en-US" smtClean="0"/>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3"/>
            <a:ext cx="12192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831851" y="5195455"/>
            <a:ext cx="105156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1929550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2235200" cy="365125"/>
          </a:xfrm>
        </p:spPr>
        <p:txBody>
          <a:bodyPr/>
          <a:lstStyle/>
          <a:p>
            <a:endParaRPr lang="en-US"/>
          </a:p>
        </p:txBody>
      </p:sp>
      <p:sp>
        <p:nvSpPr>
          <p:cNvPr id="3" name="Footer Placeholder 2"/>
          <p:cNvSpPr>
            <a:spLocks noGrp="1"/>
          </p:cNvSpPr>
          <p:nvPr>
            <p:ph type="ftr" sz="quarter" idx="11"/>
          </p:nvPr>
        </p:nvSpPr>
        <p:spPr>
          <a:xfrm>
            <a:off x="812801" y="6248207"/>
            <a:ext cx="722811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10391766" y="5892800"/>
            <a:ext cx="1630901" cy="762000"/>
          </a:xfrm>
          <a:prstGeom prst="rect">
            <a:avLst/>
          </a:prstGeom>
        </p:spPr>
      </p:pic>
      <p:sp>
        <p:nvSpPr>
          <p:cNvPr id="6" name="Title 1"/>
          <p:cNvSpPr>
            <a:spLocks noGrp="1"/>
          </p:cNvSpPr>
          <p:nvPr>
            <p:ph type="title"/>
          </p:nvPr>
        </p:nvSpPr>
        <p:spPr>
          <a:xfrm>
            <a:off x="0" y="0"/>
            <a:ext cx="12192000" cy="869950"/>
          </a:xfrm>
        </p:spPr>
        <p:txBody>
          <a:bodyPr anchor="ctr">
            <a:normAutofit/>
          </a:bodyPr>
          <a:lstStyle>
            <a:lvl1pPr algn="ctr">
              <a:buNone/>
              <a:defRPr sz="3600" b="1"/>
            </a:lvl1pPr>
          </a:lstStyle>
          <a:p>
            <a:r>
              <a:rPr kumimoji="0" lang="en-US"/>
              <a:t>Click to edit Master title style</a:t>
            </a:r>
          </a:p>
        </p:txBody>
      </p:sp>
    </p:spTree>
    <p:extLst>
      <p:ext uri="{BB962C8B-B14F-4D97-AF65-F5344CB8AC3E}">
        <p14:creationId xmlns:p14="http://schemas.microsoft.com/office/powerpoint/2010/main" val="806235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609601" y="652463"/>
            <a:ext cx="11010900"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4191001"/>
            <a:ext cx="10430933" cy="798513"/>
          </a:xfrm>
        </p:spPr>
        <p:txBody>
          <a:bodyPr/>
          <a:lstStyle>
            <a:lvl1pPr>
              <a:defRPr/>
            </a:lvl1pPr>
          </a:lstStyle>
          <a:p>
            <a:endParaRPr lang="en-US"/>
          </a:p>
        </p:txBody>
      </p:sp>
    </p:spTree>
    <p:extLst>
      <p:ext uri="{BB962C8B-B14F-4D97-AF65-F5344CB8AC3E}">
        <p14:creationId xmlns:p14="http://schemas.microsoft.com/office/powerpoint/2010/main" val="230305742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Footer Placeholder 11"/>
          <p:cNvSpPr txBox="1">
            <a:spLocks/>
          </p:cNvSpPr>
          <p:nvPr userDrawn="1"/>
        </p:nvSpPr>
        <p:spPr bwMode="auto">
          <a:xfrm>
            <a:off x="1016001" y="6400801"/>
            <a:ext cx="72284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r">
              <a:defRPr/>
            </a:pPr>
            <a:r>
              <a:rPr lang="en-US" sz="1400">
                <a:solidFill>
                  <a:schemeClr val="tx2"/>
                </a:solidFill>
              </a:rPr>
              <a:t>Texas Education Agency:  Texas Student Data System</a:t>
            </a:r>
          </a:p>
        </p:txBody>
      </p:sp>
      <p:sp>
        <p:nvSpPr>
          <p:cNvPr id="2" name="Title 1"/>
          <p:cNvSpPr>
            <a:spLocks noGrp="1"/>
          </p:cNvSpPr>
          <p:nvPr>
            <p:ph type="title"/>
          </p:nvPr>
        </p:nvSpPr>
        <p:spPr/>
        <p:txBody>
          <a:bodyPr/>
          <a:lstStyle/>
          <a:p>
            <a:r>
              <a:rPr lang="en-US"/>
              <a:t>Click to edit Master title style</a:t>
            </a:r>
          </a:p>
        </p:txBody>
      </p:sp>
      <p:sp>
        <p:nvSpPr>
          <p:cNvPr id="12" name="Content Placeholder 10"/>
          <p:cNvSpPr>
            <a:spLocks noGrp="1"/>
          </p:cNvSpPr>
          <p:nvPr>
            <p:ph sz="quarter" idx="2"/>
          </p:nvPr>
        </p:nvSpPr>
        <p:spPr>
          <a:xfrm>
            <a:off x="812800" y="2438400"/>
            <a:ext cx="1016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5"/>
          <p:cNvSpPr>
            <a:spLocks noGrp="1"/>
          </p:cNvSpPr>
          <p:nvPr>
            <p:ph type="body" sz="quarter" idx="1"/>
          </p:nvPr>
        </p:nvSpPr>
        <p:spPr>
          <a:xfrm>
            <a:off x="812800" y="1752600"/>
            <a:ext cx="101600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6" name="Slide Number Placeholder 4"/>
          <p:cNvSpPr>
            <a:spLocks noGrp="1"/>
          </p:cNvSpPr>
          <p:nvPr>
            <p:ph type="sldNum" sz="quarter" idx="10"/>
          </p:nvPr>
        </p:nvSpPr>
        <p:spPr/>
        <p:txBody>
          <a:bodyPr/>
          <a:lstStyle>
            <a:lvl1pPr>
              <a:defRPr/>
            </a:lvl1pPr>
          </a:lstStyle>
          <a:p>
            <a:pPr>
              <a:defRPr/>
            </a:pPr>
            <a:fld id="{0409C80C-6D07-4F14-9F07-DB641AF9230F}" type="slidenum">
              <a:rPr lang="en-US"/>
              <a:pPr>
                <a:defRPr/>
              </a:pPr>
              <a:t>‹#›</a:t>
            </a:fld>
            <a:endParaRPr lang="en-US"/>
          </a:p>
        </p:txBody>
      </p:sp>
    </p:spTree>
    <p:extLst>
      <p:ext uri="{BB962C8B-B14F-4D97-AF65-F5344CB8AC3E}">
        <p14:creationId xmlns:p14="http://schemas.microsoft.com/office/powerpoint/2010/main" val="2784286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12192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p:nvSpPr>
        <p:spPr>
          <a:xfrm>
            <a:off x="0" y="6"/>
            <a:ext cx="12192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21131" y="4572005"/>
            <a:ext cx="12213131"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457200" y="4960142"/>
            <a:ext cx="7830589"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8610600" y="4960141"/>
            <a:ext cx="32004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84203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4821008" y="6445806"/>
            <a:ext cx="265748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8610600" y="6091158"/>
            <a:ext cx="3190392"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457203" y="6091159"/>
            <a:ext cx="7854951"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688623" y="482600"/>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p:nvSpPr>
        <p:spPr>
          <a:xfrm>
            <a:off x="366089" y="94464"/>
            <a:ext cx="676884"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p:nvSpPr>
        <p:spPr>
          <a:xfrm>
            <a:off x="6359335" y="48260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p:nvSpPr>
        <p:spPr>
          <a:xfrm>
            <a:off x="2979639" y="2032169"/>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p:nvSpPr>
        <p:spPr>
          <a:xfrm>
            <a:off x="11339661" y="162968"/>
            <a:ext cx="922665"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p:nvSpPr>
        <p:spPr>
          <a:xfrm>
            <a:off x="9144861" y="1432338"/>
            <a:ext cx="98388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p:nvSpPr>
        <p:spPr>
          <a:xfrm>
            <a:off x="2" y="3267931"/>
            <a:ext cx="98388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p:nvSpPr>
        <p:spPr>
          <a:xfrm>
            <a:off x="366089" y="3612793"/>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p:nvSpPr>
        <p:spPr>
          <a:xfrm>
            <a:off x="6697342" y="1936318"/>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p:nvSpPr>
        <p:spPr>
          <a:xfrm>
            <a:off x="10267342" y="2760269"/>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p:nvSpPr>
        <p:spPr>
          <a:xfrm>
            <a:off x="7029987" y="3752010"/>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p:nvSpPr>
        <p:spPr>
          <a:xfrm>
            <a:off x="1889399" y="2935682"/>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p:nvSpPr>
        <p:spPr>
          <a:xfrm>
            <a:off x="5468275" y="3488659"/>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p:nvSpPr>
        <p:spPr>
          <a:xfrm>
            <a:off x="5010782" y="3029971"/>
            <a:ext cx="922665"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p:nvSpPr>
        <p:spPr>
          <a:xfrm>
            <a:off x="11105213" y="624898"/>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p:nvSpPr>
        <p:spPr>
          <a:xfrm>
            <a:off x="8107534" y="2923534"/>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p:nvSpPr>
        <p:spPr>
          <a:xfrm>
            <a:off x="9692010" y="377767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p:nvSpPr>
        <p:spPr>
          <a:xfrm>
            <a:off x="4916958" y="89053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p:nvSpPr>
        <p:spPr>
          <a:xfrm>
            <a:off x="3019495" y="3177365"/>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p:nvSpPr>
        <p:spPr>
          <a:xfrm>
            <a:off x="7650228" y="811122"/>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p:nvSpPr>
        <p:spPr>
          <a:xfrm>
            <a:off x="9985016" y="1785125"/>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p:nvSpPr>
        <p:spPr>
          <a:xfrm>
            <a:off x="10928397" y="3685280"/>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p:nvSpPr>
        <p:spPr>
          <a:xfrm>
            <a:off x="346472" y="2459693"/>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p:nvSpPr>
        <p:spPr>
          <a:xfrm>
            <a:off x="3526730" y="1543285"/>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p:nvSpPr>
        <p:spPr>
          <a:xfrm>
            <a:off x="1941792" y="4186878"/>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p:nvSpPr>
        <p:spPr>
          <a:xfrm>
            <a:off x="11074729" y="1370922"/>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p:nvSpPr>
        <p:spPr>
          <a:xfrm>
            <a:off x="7959485" y="2528232"/>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p:nvSpPr>
        <p:spPr>
          <a:xfrm>
            <a:off x="3773791" y="80103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p:nvSpPr>
        <p:spPr>
          <a:xfrm>
            <a:off x="322111" y="239495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p:nvSpPr>
        <p:spPr>
          <a:xfrm>
            <a:off x="-76871" y="81012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p:nvSpPr>
        <p:spPr>
          <a:xfrm>
            <a:off x="2979639" y="1942675"/>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p:nvSpPr>
        <p:spPr>
          <a:xfrm>
            <a:off x="6848595" y="3342265"/>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p:nvSpPr>
        <p:spPr>
          <a:xfrm>
            <a:off x="8445975" y="1605672"/>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p:nvSpPr>
        <p:spPr>
          <a:xfrm>
            <a:off x="4809742" y="2295171"/>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p:nvSpPr>
        <p:spPr>
          <a:xfrm>
            <a:off x="2510087" y="729070"/>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p:nvSpPr>
        <p:spPr>
          <a:xfrm>
            <a:off x="11944372" y="2286000"/>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p:nvSpPr>
        <p:spPr>
          <a:xfrm>
            <a:off x="11319022" y="200994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p:nvSpPr>
        <p:spPr>
          <a:xfrm>
            <a:off x="5975516" y="111839"/>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p:nvSpPr>
        <p:spPr>
          <a:xfrm>
            <a:off x="8311743" y="3951947"/>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p:nvSpPr>
        <p:spPr>
          <a:xfrm>
            <a:off x="8903203" y="4095879"/>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p:nvSpPr>
        <p:spPr>
          <a:xfrm>
            <a:off x="4821004" y="4087882"/>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p:nvSpPr>
        <p:spPr>
          <a:xfrm>
            <a:off x="6505432" y="438163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p:nvSpPr>
        <p:spPr>
          <a:xfrm>
            <a:off x="2623511" y="393387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p:nvSpPr>
        <p:spPr>
          <a:xfrm>
            <a:off x="1245774" y="2810137"/>
            <a:ext cx="107409"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p:nvSpPr>
        <p:spPr>
          <a:xfrm>
            <a:off x="7817962" y="91826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p:nvSpPr>
        <p:spPr>
          <a:xfrm>
            <a:off x="8168538" y="9597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p:nvSpPr>
        <p:spPr>
          <a:xfrm>
            <a:off x="9966078" y="670407"/>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p:nvSpPr>
        <p:spPr>
          <a:xfrm>
            <a:off x="6167426" y="1636461"/>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p:nvSpPr>
        <p:spPr>
          <a:xfrm>
            <a:off x="9010358" y="2567203"/>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p:nvSpPr>
        <p:spPr>
          <a:xfrm>
            <a:off x="5988765" y="1976746"/>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p:nvSpPr>
        <p:spPr>
          <a:xfrm>
            <a:off x="10448210" y="111839"/>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p:nvSpPr>
        <p:spPr>
          <a:xfrm>
            <a:off x="2465563" y="863694"/>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p:nvSpPr>
        <p:spPr>
          <a:xfrm>
            <a:off x="1089810" y="3961492"/>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p:nvSpPr>
        <p:spPr>
          <a:xfrm>
            <a:off x="7820571" y="265543"/>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p:nvSpPr>
        <p:spPr>
          <a:xfrm>
            <a:off x="2236381" y="66968"/>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p:nvSpPr>
        <p:spPr>
          <a:xfrm>
            <a:off x="5699378" y="2428175"/>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p:nvSpPr>
        <p:spPr>
          <a:xfrm>
            <a:off x="3732130" y="2912171"/>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p:nvSpPr>
        <p:spPr>
          <a:xfrm>
            <a:off x="4417650" y="4029215"/>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p:nvSpPr>
        <p:spPr>
          <a:xfrm>
            <a:off x="9752221" y="3518427"/>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p:nvSpPr>
        <p:spPr>
          <a:xfrm>
            <a:off x="11295201" y="2887058"/>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p:nvSpPr>
        <p:spPr>
          <a:xfrm>
            <a:off x="9955421" y="3670827"/>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p:nvSpPr>
        <p:spPr>
          <a:xfrm>
            <a:off x="5284045" y="488852"/>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p:nvSpPr>
        <p:spPr>
          <a:xfrm>
            <a:off x="4926706" y="1745629"/>
            <a:ext cx="284217"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p:nvSpPr>
        <p:spPr>
          <a:xfrm>
            <a:off x="1195879" y="1661776"/>
            <a:ext cx="40139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p:nvSpPr>
        <p:spPr>
          <a:xfrm>
            <a:off x="5433658" y="98626"/>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p:nvSpPr>
        <p:spPr>
          <a:xfrm>
            <a:off x="556600" y="140089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644" y="172374"/>
            <a:ext cx="3653912"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2470232" y="1126322"/>
            <a:ext cx="576427"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p:nvSpPr>
        <p:spPr>
          <a:xfrm>
            <a:off x="1834207" y="1191097"/>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33913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2452625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8"/>
            <a:ext cx="12192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831851" y="540335"/>
            <a:ext cx="105156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4038600" y="6356358"/>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3"/>
            <a:ext cx="12192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831851" y="5195455"/>
            <a:ext cx="105156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688609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838200" y="1221971"/>
            <a:ext cx="51816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6172200" y="1221971"/>
            <a:ext cx="51816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67453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839789" y="1223961"/>
            <a:ext cx="5157787"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839789" y="2047873"/>
            <a:ext cx="5157787"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6172203" y="1223961"/>
            <a:ext cx="5183188"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6172203" y="2047873"/>
            <a:ext cx="5183188"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62272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52125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76549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838200" y="1221971"/>
            <a:ext cx="51816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6172200" y="1221971"/>
            <a:ext cx="51816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1DC090AC-2D32-40EB-B75B-2673CA116449}" type="datetimeFigureOut">
              <a:rPr lang="en-US" smtClean="0"/>
              <a:t>8/23/2023</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79448D93-FA86-4DE9-BB4F-E1AB74391BD2}" type="slidenum">
              <a:rPr lang="en-US" smtClean="0"/>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862720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53629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03798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8767221" y="3073418"/>
            <a:ext cx="5975555" cy="654636"/>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838200" y="412962"/>
            <a:ext cx="105156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04970" y="5967770"/>
            <a:ext cx="656196" cy="514664"/>
          </a:xfrm>
          <a:prstGeom prst="rect">
            <a:avLst/>
          </a:prstGeom>
        </p:spPr>
      </p:pic>
    </p:spTree>
    <p:extLst>
      <p:ext uri="{BB962C8B-B14F-4D97-AF65-F5344CB8AC3E}">
        <p14:creationId xmlns:p14="http://schemas.microsoft.com/office/powerpoint/2010/main" val="538934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8724902" y="365125"/>
            <a:ext cx="2628900"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04970" y="5967770"/>
            <a:ext cx="656196" cy="514664"/>
          </a:xfrm>
          <a:prstGeom prst="rect">
            <a:avLst/>
          </a:prstGeom>
        </p:spPr>
      </p:pic>
    </p:spTree>
    <p:extLst>
      <p:ext uri="{BB962C8B-B14F-4D97-AF65-F5344CB8AC3E}">
        <p14:creationId xmlns:p14="http://schemas.microsoft.com/office/powerpoint/2010/main" val="562332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43"/>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5037DA4-2335-4A87-8586-64B2BAB08211}"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240634" y="152401"/>
            <a:ext cx="3286540" cy="762000"/>
          </a:xfrm>
          <a:prstGeom prst="rect">
            <a:avLst/>
          </a:prstGeom>
        </p:spPr>
      </p:pic>
    </p:spTree>
    <p:extLst>
      <p:ext uri="{BB962C8B-B14F-4D97-AF65-F5344CB8AC3E}">
        <p14:creationId xmlns:p14="http://schemas.microsoft.com/office/powerpoint/2010/main" val="1760702564"/>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11277600" y="533400"/>
            <a:ext cx="711200" cy="244476"/>
          </a:xfrm>
        </p:spPr>
        <p:txBody>
          <a:bodyPr/>
          <a:lstStyle/>
          <a:p>
            <a:fld id="{25037DA4-2335-4A87-8586-64B2BAB08211}" type="slidenum">
              <a:rPr lang="en-US" smtClean="0"/>
              <a:pPr/>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183896"/>
            <a:ext cx="1530120" cy="699009"/>
          </a:xfrm>
          <a:prstGeom prst="rect">
            <a:avLst/>
          </a:prstGeom>
        </p:spPr>
      </p:pic>
      <p:pic>
        <p:nvPicPr>
          <p:cNvPr id="5" name="Picture 4" descr="TSDS Logo_Reversed_notext.png">
            <a:extLst>
              <a:ext uri="{FF2B5EF4-FFF2-40B4-BE49-F238E27FC236}">
                <a16:creationId xmlns:a16="http://schemas.microsoft.com/office/drawing/2014/main" id="{891A66AE-6C1D-4699-AAB8-EF18378DC2A3}"/>
              </a:ext>
            </a:extLst>
          </p:cNvPr>
          <p:cNvPicPr>
            <a:picLocks noChangeAspect="1"/>
          </p:cNvPicPr>
          <p:nvPr userDrawn="1"/>
        </p:nvPicPr>
        <p:blipFill>
          <a:blip r:embed="rId3" cstate="print"/>
          <a:stretch>
            <a:fillRect/>
          </a:stretch>
        </p:blipFill>
        <p:spPr>
          <a:xfrm>
            <a:off x="203200" y="152401"/>
            <a:ext cx="1467813" cy="685801"/>
          </a:xfrm>
          <a:prstGeom prst="rect">
            <a:avLst/>
          </a:prstGeom>
        </p:spPr>
      </p:pic>
    </p:spTree>
    <p:extLst>
      <p:ext uri="{BB962C8B-B14F-4D97-AF65-F5344CB8AC3E}">
        <p14:creationId xmlns:p14="http://schemas.microsoft.com/office/powerpoint/2010/main" val="225569292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2133600" y="4648200"/>
            <a:ext cx="97536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8331200" y="6248401"/>
            <a:ext cx="12192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10007600" y="6248207"/>
            <a:ext cx="1879600" cy="365125"/>
          </a:xfrm>
        </p:spPr>
        <p:txBody>
          <a:bodyPr rtlCol="0"/>
          <a:lstStyle>
            <a:lvl1pPr>
              <a:defRPr sz="1200">
                <a:latin typeface="Tw Cen MT Condensed Extra Bold" panose="020B0803020202020204" pitchFamily="34" charset="0"/>
              </a:defRPr>
            </a:lvl1pPr>
          </a:lstStyle>
          <a:p>
            <a:fld id="{25037DA4-2335-4A87-8586-64B2BAB08211}"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6140722"/>
            <a:ext cx="1016000" cy="464142"/>
          </a:xfrm>
          <a:prstGeom prst="rect">
            <a:avLst/>
          </a:prstGeom>
        </p:spPr>
      </p:pic>
    </p:spTree>
    <p:extLst>
      <p:ext uri="{BB962C8B-B14F-4D97-AF65-F5344CB8AC3E}">
        <p14:creationId xmlns:p14="http://schemas.microsoft.com/office/powerpoint/2010/main" val="166974414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2540000" y="0"/>
            <a:ext cx="9652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203201" y="152401"/>
            <a:ext cx="2156956" cy="1007787"/>
          </a:xfrm>
          <a:prstGeom prst="rect">
            <a:avLst/>
          </a:prstGeom>
        </p:spPr>
      </p:pic>
      <p:sp>
        <p:nvSpPr>
          <p:cNvPr id="11" name="Title 1"/>
          <p:cNvSpPr>
            <a:spLocks noGrp="1"/>
          </p:cNvSpPr>
          <p:nvPr>
            <p:ph type="title"/>
          </p:nvPr>
        </p:nvSpPr>
        <p:spPr>
          <a:xfrm>
            <a:off x="2540000" y="457200"/>
            <a:ext cx="9144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711200" y="1752600"/>
            <a:ext cx="10871200" cy="4495800"/>
          </a:xfrm>
        </p:spPr>
        <p:txBody>
          <a:bodyPr>
            <a:noAutofit/>
          </a:bodyPr>
          <a:lstStyle>
            <a:lvl1pPr>
              <a:lnSpc>
                <a:spcPct val="106000"/>
              </a:lnSpc>
              <a:spcBef>
                <a:spcPts val="600"/>
              </a:spcBef>
              <a:spcAft>
                <a:spcPts val="600"/>
              </a:spcAft>
              <a:buFont typeface="Wingdings" pitchFamily="2" charset="2"/>
              <a:buChar char="q"/>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7112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5486400" y="6400800"/>
            <a:ext cx="6096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3160593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1_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600200"/>
            <a:ext cx="10160000" cy="990600"/>
          </a:xfrm>
          <a:prstGeom prst="rect">
            <a:avLst/>
          </a:prstGeom>
        </p:spPr>
        <p:txBody>
          <a:bodyPr anchor="ctr" anchorCtr="0">
            <a:noAutofit/>
          </a:bodyPr>
          <a:lstStyle>
            <a:lvl1pPr algn="l">
              <a:buNone/>
              <a:defRPr sz="3000" b="1" cap="none">
                <a:solidFill>
                  <a:srgbClr val="FFFFFF"/>
                </a:solidFill>
                <a:latin typeface="Arial" pitchFamily="34" charset="0"/>
                <a:cs typeface="Arial" pitchFamily="34" charset="0"/>
              </a:defRPr>
            </a:lvl1pPr>
          </a:lstStyle>
          <a:p>
            <a:r>
              <a:rPr kumimoji="0" lang="en-US"/>
              <a:t>Click to edit Master title style</a:t>
            </a:r>
          </a:p>
        </p:txBody>
      </p:sp>
      <p:pic>
        <p:nvPicPr>
          <p:cNvPr id="11" name="Picture 10" descr="TSDS Logo_Reversed_notext.png"/>
          <p:cNvPicPr>
            <a:picLocks noChangeAspect="1"/>
          </p:cNvPicPr>
          <p:nvPr userDrawn="1"/>
        </p:nvPicPr>
        <p:blipFill>
          <a:blip r:embed="rId2" cstate="print"/>
          <a:stretch>
            <a:fillRect/>
          </a:stretch>
        </p:blipFill>
        <p:spPr>
          <a:xfrm>
            <a:off x="131424" y="1752601"/>
            <a:ext cx="1467813" cy="685801"/>
          </a:xfrm>
          <a:prstGeom prst="rect">
            <a:avLst/>
          </a:prstGeom>
        </p:spPr>
      </p:pic>
      <p:sp>
        <p:nvSpPr>
          <p:cNvPr id="13" name="Slide Number Placeholder 12"/>
          <p:cNvSpPr>
            <a:spLocks noGrp="1"/>
          </p:cNvSpPr>
          <p:nvPr>
            <p:ph type="sldNum" sz="quarter" idx="11"/>
          </p:nvPr>
        </p:nvSpPr>
        <p:spPr>
          <a:xfrm>
            <a:off x="203200" y="6477000"/>
            <a:ext cx="7112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70376016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cSld name="1_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2133600" y="4648200"/>
            <a:ext cx="97536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8331200" y="6248401"/>
            <a:ext cx="3556000" cy="365125"/>
          </a:xfr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2F0C4421-5918-4AA3-AE4A-C36EDD2FD6EB}"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12030428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839789" y="1223961"/>
            <a:ext cx="5157787"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839789" y="2047873"/>
            <a:ext cx="5157787"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6172203" y="1223961"/>
            <a:ext cx="5183188"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6172203" y="2047873"/>
            <a:ext cx="5183188"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1DC090AC-2D32-40EB-B75B-2673CA116449}" type="datetimeFigureOut">
              <a:rPr lang="en-US" smtClean="0"/>
              <a:t>8/23/2023</a:t>
            </a:fld>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79448D93-FA86-4DE9-BB4F-E1AB74391BD2}" type="slidenum">
              <a:rPr lang="en-US" smtClean="0"/>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360671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11" name="Picture 10" descr="TSDS Logo_Reversed_notext.png"/>
          <p:cNvPicPr>
            <a:picLocks noChangeAspect="1"/>
          </p:cNvPicPr>
          <p:nvPr userDrawn="1"/>
        </p:nvPicPr>
        <p:blipFill>
          <a:blip r:embed="rId2" cstate="print"/>
          <a:stretch>
            <a:fillRect/>
          </a:stretch>
        </p:blipFill>
        <p:spPr>
          <a:xfrm>
            <a:off x="203200" y="152401"/>
            <a:ext cx="1467813" cy="685801"/>
          </a:xfrm>
          <a:prstGeom prst="rect">
            <a:avLst/>
          </a:prstGeom>
        </p:spPr>
      </p:pic>
      <p:sp>
        <p:nvSpPr>
          <p:cNvPr id="13" name="Slide Number Placeholder 12"/>
          <p:cNvSpPr>
            <a:spLocks noGrp="1"/>
          </p:cNvSpPr>
          <p:nvPr>
            <p:ph type="sldNum" sz="quarter" idx="11"/>
          </p:nvPr>
        </p:nvSpPr>
        <p:spPr>
          <a:xfrm>
            <a:off x="11277600" y="533400"/>
            <a:ext cx="7112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57359782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812800" y="1589567"/>
            <a:ext cx="51816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812801" y="6248207"/>
            <a:ext cx="7228111" cy="365125"/>
          </a:xfrm>
          <a:prstGeom prst="rect">
            <a:avLst/>
          </a:prstGeom>
        </p:spPr>
        <p:txBody>
          <a:bodyPr rtlCol="0"/>
          <a:lstStyle/>
          <a:p>
            <a:endParaRPr lang="en-US"/>
          </a:p>
        </p:txBody>
      </p:sp>
    </p:spTree>
    <p:extLst>
      <p:ext uri="{BB962C8B-B14F-4D97-AF65-F5344CB8AC3E}">
        <p14:creationId xmlns:p14="http://schemas.microsoft.com/office/powerpoint/2010/main" val="4089824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812800" y="2438400"/>
            <a:ext cx="5181600" cy="3581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812801" y="6248207"/>
            <a:ext cx="7228111"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33581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812801" y="6248207"/>
            <a:ext cx="722811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6592947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2235200" cy="365125"/>
          </a:xfrm>
        </p:spPr>
        <p:txBody>
          <a:bodyPr/>
          <a:lstStyle/>
          <a:p>
            <a:endParaRPr lang="en-US"/>
          </a:p>
        </p:txBody>
      </p:sp>
      <p:sp>
        <p:nvSpPr>
          <p:cNvPr id="3" name="Footer Placeholder 2"/>
          <p:cNvSpPr>
            <a:spLocks noGrp="1"/>
          </p:cNvSpPr>
          <p:nvPr>
            <p:ph type="ftr" sz="quarter" idx="11"/>
          </p:nvPr>
        </p:nvSpPr>
        <p:spPr>
          <a:xfrm>
            <a:off x="812801" y="6248207"/>
            <a:ext cx="722811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10391766" y="5892800"/>
            <a:ext cx="1630901" cy="762000"/>
          </a:xfrm>
          <a:prstGeom prst="rect">
            <a:avLst/>
          </a:prstGeom>
        </p:spPr>
      </p:pic>
      <p:sp>
        <p:nvSpPr>
          <p:cNvPr id="7" name="Title 1"/>
          <p:cNvSpPr>
            <a:spLocks noGrp="1"/>
          </p:cNvSpPr>
          <p:nvPr>
            <p:ph type="title"/>
          </p:nvPr>
        </p:nvSpPr>
        <p:spPr>
          <a:xfrm>
            <a:off x="2641600" y="457200"/>
            <a:ext cx="89408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8333616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12801" y="6248207"/>
            <a:ext cx="722811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2641600" y="533400"/>
            <a:ext cx="89408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69822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609601" y="652463"/>
            <a:ext cx="11010900"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4191001"/>
            <a:ext cx="10430933"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0223581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1DC090AC-2D32-40EB-B75B-2673CA116449}" type="datetimeFigureOut">
              <a:rPr lang="en-US" smtClean="0"/>
              <a:t>8/23/2023</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79448D93-FA86-4DE9-BB4F-E1AB74391BD2}" type="slidenum">
              <a:rPr lang="en-US" smtClean="0"/>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4979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1DC090AC-2D32-40EB-B75B-2673CA116449}" type="datetimeFigureOut">
              <a:rPr lang="en-US" smtClean="0"/>
              <a:t>8/23/2023</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79448D93-FA86-4DE9-BB4F-E1AB74391BD2}" type="slidenum">
              <a:rPr lang="en-US" smtClean="0"/>
              <a:t>‹#›</a:t>
            </a:fld>
            <a:endParaRPr lang="en-US"/>
          </a:p>
        </p:txBody>
      </p:sp>
    </p:spTree>
    <p:extLst>
      <p:ext uri="{BB962C8B-B14F-4D97-AF65-F5344CB8AC3E}">
        <p14:creationId xmlns:p14="http://schemas.microsoft.com/office/powerpoint/2010/main" val="123925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1DC090AC-2D32-40EB-B75B-2673CA116449}" type="datetimeFigureOut">
              <a:rPr lang="en-US" smtClean="0"/>
              <a:t>8/23/2023</a:t>
            </a:fld>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79448D93-FA86-4DE9-BB4F-E1AB74391BD2}" type="slidenum">
              <a:rPr lang="en-US" smtClean="0"/>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5755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1DC090AC-2D32-40EB-B75B-2673CA116449}" type="datetimeFigureOut">
              <a:rPr lang="en-US" smtClean="0"/>
              <a:t>8/23/2023</a:t>
            </a:fld>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79448D93-FA86-4DE9-BB4F-E1AB74391BD2}" type="slidenum">
              <a:rPr lang="en-US" smtClean="0"/>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2327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image" Target="../media/image1.png"/><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838200" y="1221971"/>
            <a:ext cx="105156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1DC090AC-2D32-40EB-B75B-2673CA116449}" type="datetimeFigureOut">
              <a:rPr lang="en-US" smtClean="0"/>
              <a:t>8/23/2023</a:t>
            </a:fld>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79448D93-FA86-4DE9-BB4F-E1AB74391BD2}" type="slidenum">
              <a:rPr lang="en-US" smtClean="0"/>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12192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3701145" y="6400421"/>
            <a:ext cx="47897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890267" y="127908"/>
            <a:ext cx="1091835" cy="481692"/>
          </a:xfrm>
          <a:prstGeom prst="rect">
            <a:avLst/>
          </a:prstGeom>
        </p:spPr>
      </p:pic>
    </p:spTree>
    <p:extLst>
      <p:ext uri="{BB962C8B-B14F-4D97-AF65-F5344CB8AC3E}">
        <p14:creationId xmlns:p14="http://schemas.microsoft.com/office/powerpoint/2010/main" val="3931230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719" r:id="rId14"/>
  </p:sldLayoutIdLst>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838200" y="1221971"/>
            <a:ext cx="105156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12192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3701145" y="6400421"/>
            <a:ext cx="47897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890267" y="127908"/>
            <a:ext cx="1091835" cy="481692"/>
          </a:xfrm>
          <a:prstGeom prst="rect">
            <a:avLst/>
          </a:prstGeom>
        </p:spPr>
      </p:pic>
    </p:spTree>
    <p:extLst>
      <p:ext uri="{BB962C8B-B14F-4D97-AF65-F5344CB8AC3E}">
        <p14:creationId xmlns:p14="http://schemas.microsoft.com/office/powerpoint/2010/main" val="21105052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838200" y="1221971"/>
            <a:ext cx="105156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12192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3701145" y="6400421"/>
            <a:ext cx="47897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890267" y="127908"/>
            <a:ext cx="1091835" cy="481692"/>
          </a:xfrm>
          <a:prstGeom prst="rect">
            <a:avLst/>
          </a:prstGeom>
        </p:spPr>
      </p:pic>
    </p:spTree>
    <p:extLst>
      <p:ext uri="{BB962C8B-B14F-4D97-AF65-F5344CB8AC3E}">
        <p14:creationId xmlns:p14="http://schemas.microsoft.com/office/powerpoint/2010/main" val="53303554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tealprod.tea.state.tx.us/tims/issues/?filter=11815"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microsoft.com/office/2007/relationships/hdphoto" Target="../media/hdphoto1.wdp"/><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634991" y="5105400"/>
            <a:ext cx="6079657" cy="1112442"/>
          </a:xfrm>
        </p:spPr>
        <p:txBody>
          <a:bodyPr>
            <a:normAutofit/>
          </a:bodyPr>
          <a:lstStyle/>
          <a:p>
            <a:pPr algn="ctr"/>
            <a:r>
              <a:rPr lang="en-US" sz="2600" dirty="0">
                <a:latin typeface="Arial" panose="020B0604020202020204" pitchFamily="34" charset="0"/>
                <a:cs typeface="Arial" panose="020B0604020202020204" pitchFamily="34" charset="0"/>
              </a:rPr>
              <a:t> </a:t>
            </a:r>
            <a:br>
              <a:rPr lang="en-US" sz="2600" dirty="0">
                <a:latin typeface="Arial" panose="020B0604020202020204" pitchFamily="34" charset="0"/>
                <a:cs typeface="Arial" panose="020B0604020202020204" pitchFamily="34" charset="0"/>
              </a:rPr>
            </a:br>
            <a:r>
              <a:rPr lang="en-US" sz="2200" dirty="0">
                <a:solidFill>
                  <a:schemeClr val="bg2">
                    <a:lumMod val="50000"/>
                  </a:schemeClr>
                </a:solidFill>
                <a:latin typeface="Arial" panose="020B0604020202020204" pitchFamily="34" charset="0"/>
                <a:cs typeface="Arial" panose="020B0604020202020204" pitchFamily="34" charset="0"/>
              </a:rPr>
              <a:t>TSDS PEIMS Reports</a:t>
            </a:r>
            <a:br>
              <a:rPr lang="en-US" sz="3600" dirty="0"/>
            </a:br>
            <a:endParaRPr lang="en-US" sz="2400" dirty="0">
              <a:solidFill>
                <a:srgbClr val="FCD192"/>
              </a:solidFill>
            </a:endParaRPr>
          </a:p>
        </p:txBody>
      </p:sp>
      <p:sp>
        <p:nvSpPr>
          <p:cNvPr id="6" name="Rectangle 5"/>
          <p:cNvSpPr/>
          <p:nvPr/>
        </p:nvSpPr>
        <p:spPr>
          <a:xfrm>
            <a:off x="1634990" y="870099"/>
            <a:ext cx="2832442" cy="338554"/>
          </a:xfrm>
          <a:prstGeom prst="rect">
            <a:avLst/>
          </a:prstGeom>
        </p:spPr>
        <p:txBody>
          <a:bodyPr wrap="none">
            <a:spAutoFit/>
          </a:bodyPr>
          <a:lstStyle/>
          <a:p>
            <a:r>
              <a:rPr lang="en-US" sz="1600">
                <a:solidFill>
                  <a:srgbClr val="11D4E9"/>
                </a:solidFill>
                <a:latin typeface="Tw Cen MT"/>
              </a:rPr>
              <a:t>Simple Solution. Brighter Futures.</a:t>
            </a:r>
            <a:endParaRPr lang="en-US" sz="1600">
              <a:solidFill>
                <a:srgbClr val="171616"/>
              </a:solidFill>
              <a:latin typeface="Tw Cen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PEIMS Disaggregation of PEIMS Student Data</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5B72785-FA34-4B0A-B118-AED424A5D0E2}"/>
              </a:ext>
            </a:extLst>
          </p:cNvPr>
          <p:cNvSpPr/>
          <p:nvPr/>
        </p:nvSpPr>
        <p:spPr>
          <a:xfrm>
            <a:off x="9413313" y="1954413"/>
            <a:ext cx="2550536" cy="35901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extBox 7">
            <a:extLst>
              <a:ext uri="{FF2B5EF4-FFF2-40B4-BE49-F238E27FC236}">
                <a16:creationId xmlns:a16="http://schemas.microsoft.com/office/drawing/2014/main" id="{D532CD88-9301-421E-AC83-7D18F7E26D03}"/>
              </a:ext>
            </a:extLst>
          </p:cNvPr>
          <p:cNvSpPr txBox="1"/>
          <p:nvPr/>
        </p:nvSpPr>
        <p:spPr>
          <a:xfrm>
            <a:off x="9413313" y="2041331"/>
            <a:ext cx="2550536" cy="3416320"/>
          </a:xfrm>
          <a:prstGeom prst="rect">
            <a:avLst/>
          </a:prstGeom>
          <a:noFill/>
        </p:spPr>
        <p:txBody>
          <a:bodyPr wrap="square" rtlCol="0" anchor="t">
            <a:spAutoFit/>
          </a:bodyPr>
          <a:lstStyle/>
          <a:p>
            <a:r>
              <a:rPr lang="en-US" b="1" dirty="0">
                <a:solidFill>
                  <a:schemeClr val="accent2">
                    <a:lumMod val="50000"/>
                  </a:schemeClr>
                </a:solidFill>
              </a:rPr>
              <a:t>Campus staff will verify.</a:t>
            </a:r>
          </a:p>
          <a:p>
            <a:r>
              <a:rPr lang="en-US" dirty="0">
                <a:solidFill>
                  <a:srgbClr val="00B050"/>
                </a:solidFill>
              </a:rPr>
              <a:t>Should there be nine dyslexia students at this campus?</a:t>
            </a:r>
          </a:p>
          <a:p>
            <a:r>
              <a:rPr lang="en-US" dirty="0">
                <a:solidFill>
                  <a:srgbClr val="00B050"/>
                </a:solidFill>
              </a:rPr>
              <a:t>Is 82.20% of the total enrollment eligible for Free/Reduced Meals?</a:t>
            </a:r>
          </a:p>
          <a:p>
            <a:r>
              <a:rPr lang="en-US" b="1" dirty="0">
                <a:solidFill>
                  <a:schemeClr val="accent2">
                    <a:lumMod val="50000"/>
                  </a:schemeClr>
                </a:solidFill>
              </a:rPr>
              <a:t>Generate the roster reports for the special programs and confirm the students on the lists are correct.</a:t>
            </a:r>
          </a:p>
        </p:txBody>
      </p:sp>
      <p:pic>
        <p:nvPicPr>
          <p:cNvPr id="14" name="Picture 13">
            <a:extLst>
              <a:ext uri="{FF2B5EF4-FFF2-40B4-BE49-F238E27FC236}">
                <a16:creationId xmlns:a16="http://schemas.microsoft.com/office/drawing/2014/main" id="{CF4763DE-2163-4F9F-B4F4-86F92F6A2FAD}"/>
              </a:ext>
            </a:extLst>
          </p:cNvPr>
          <p:cNvPicPr>
            <a:picLocks noChangeAspect="1"/>
          </p:cNvPicPr>
          <p:nvPr/>
        </p:nvPicPr>
        <p:blipFill>
          <a:blip r:embed="rId3"/>
          <a:stretch>
            <a:fillRect/>
          </a:stretch>
        </p:blipFill>
        <p:spPr>
          <a:xfrm>
            <a:off x="623455" y="1052512"/>
            <a:ext cx="8782483" cy="5140470"/>
          </a:xfrm>
          <a:prstGeom prst="rect">
            <a:avLst/>
          </a:prstGeom>
        </p:spPr>
      </p:pic>
      <p:sp>
        <p:nvSpPr>
          <p:cNvPr id="7" name="Rectangle 6">
            <a:extLst>
              <a:ext uri="{FF2B5EF4-FFF2-40B4-BE49-F238E27FC236}">
                <a16:creationId xmlns:a16="http://schemas.microsoft.com/office/drawing/2014/main" id="{E015AF3F-FB51-47BF-A41B-976366421675}"/>
              </a:ext>
            </a:extLst>
          </p:cNvPr>
          <p:cNvSpPr/>
          <p:nvPr/>
        </p:nvSpPr>
        <p:spPr>
          <a:xfrm>
            <a:off x="623453" y="1448710"/>
            <a:ext cx="2798619" cy="324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252D4C-5142-4991-8F7B-B4E2576B4F5F}"/>
              </a:ext>
            </a:extLst>
          </p:cNvPr>
          <p:cNvSpPr/>
          <p:nvPr/>
        </p:nvSpPr>
        <p:spPr>
          <a:xfrm>
            <a:off x="2416432" y="5832557"/>
            <a:ext cx="609600" cy="174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74B957-8A98-4CE7-B166-AD4C655FCA2B}"/>
              </a:ext>
            </a:extLst>
          </p:cNvPr>
          <p:cNvSpPr/>
          <p:nvPr/>
        </p:nvSpPr>
        <p:spPr>
          <a:xfrm>
            <a:off x="5621133" y="5976799"/>
            <a:ext cx="609600" cy="174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857D9C-EE20-45A6-B190-7CD8F4E99FB7}"/>
              </a:ext>
            </a:extLst>
          </p:cNvPr>
          <p:cNvSpPr/>
          <p:nvPr/>
        </p:nvSpPr>
        <p:spPr>
          <a:xfrm>
            <a:off x="2416432" y="5544570"/>
            <a:ext cx="609600" cy="174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89B6B48-D1DD-4E3E-B201-244C789CE361}"/>
              </a:ext>
            </a:extLst>
          </p:cNvPr>
          <p:cNvSpPr txBox="1"/>
          <p:nvPr/>
        </p:nvSpPr>
        <p:spPr>
          <a:xfrm>
            <a:off x="3116424" y="949045"/>
            <a:ext cx="448348" cy="369332"/>
          </a:xfrm>
          <a:prstGeom prst="rect">
            <a:avLst/>
          </a:prstGeom>
          <a:solidFill>
            <a:schemeClr val="bg1"/>
          </a:solidFill>
          <a:ln>
            <a:solidFill>
              <a:schemeClr val="bg1"/>
            </a:solidFill>
          </a:ln>
        </p:spPr>
        <p:txBody>
          <a:bodyPr wrap="square" rtlCol="0">
            <a:spAutoFit/>
          </a:bodyPr>
          <a:lstStyle/>
          <a:p>
            <a:endParaRPr lang="en-US" dirty="0"/>
          </a:p>
        </p:txBody>
      </p:sp>
      <p:pic>
        <p:nvPicPr>
          <p:cNvPr id="13" name="Picture 12">
            <a:extLst>
              <a:ext uri="{FF2B5EF4-FFF2-40B4-BE49-F238E27FC236}">
                <a16:creationId xmlns:a16="http://schemas.microsoft.com/office/drawing/2014/main" id="{E765A97E-1AAA-4227-B7F7-C595D6FC7601}"/>
              </a:ext>
            </a:extLst>
          </p:cNvPr>
          <p:cNvPicPr>
            <a:picLocks noChangeAspect="1"/>
          </p:cNvPicPr>
          <p:nvPr/>
        </p:nvPicPr>
        <p:blipFill>
          <a:blip r:embed="rId4"/>
          <a:stretch>
            <a:fillRect/>
          </a:stretch>
        </p:blipFill>
        <p:spPr>
          <a:xfrm>
            <a:off x="3340598" y="2805186"/>
            <a:ext cx="2976464" cy="2355987"/>
          </a:xfrm>
          <a:prstGeom prst="rect">
            <a:avLst/>
          </a:prstGeom>
        </p:spPr>
      </p:pic>
      <p:pic>
        <p:nvPicPr>
          <p:cNvPr id="15" name="Picture 14">
            <a:extLst>
              <a:ext uri="{FF2B5EF4-FFF2-40B4-BE49-F238E27FC236}">
                <a16:creationId xmlns:a16="http://schemas.microsoft.com/office/drawing/2014/main" id="{B4C85091-FAEE-41F4-907C-EF5558626EA9}"/>
              </a:ext>
            </a:extLst>
          </p:cNvPr>
          <p:cNvPicPr>
            <a:picLocks noChangeAspect="1"/>
          </p:cNvPicPr>
          <p:nvPr/>
        </p:nvPicPr>
        <p:blipFill>
          <a:blip r:embed="rId5"/>
          <a:stretch>
            <a:fillRect/>
          </a:stretch>
        </p:blipFill>
        <p:spPr>
          <a:xfrm>
            <a:off x="6435088" y="2805186"/>
            <a:ext cx="2942857" cy="1043613"/>
          </a:xfrm>
          <a:prstGeom prst="rect">
            <a:avLst/>
          </a:prstGeom>
        </p:spPr>
      </p:pic>
      <p:pic>
        <p:nvPicPr>
          <p:cNvPr id="16" name="Picture 15">
            <a:extLst>
              <a:ext uri="{FF2B5EF4-FFF2-40B4-BE49-F238E27FC236}">
                <a16:creationId xmlns:a16="http://schemas.microsoft.com/office/drawing/2014/main" id="{4F35BAA3-9299-4BD7-9C0F-98D39E02C71D}"/>
              </a:ext>
            </a:extLst>
          </p:cNvPr>
          <p:cNvPicPr>
            <a:picLocks noChangeAspect="1"/>
          </p:cNvPicPr>
          <p:nvPr/>
        </p:nvPicPr>
        <p:blipFill>
          <a:blip r:embed="rId6"/>
          <a:stretch>
            <a:fillRect/>
          </a:stretch>
        </p:blipFill>
        <p:spPr>
          <a:xfrm>
            <a:off x="6443471" y="3848799"/>
            <a:ext cx="2934474" cy="1312374"/>
          </a:xfrm>
          <a:prstGeom prst="rect">
            <a:avLst/>
          </a:prstGeom>
        </p:spPr>
      </p:pic>
      <p:pic>
        <p:nvPicPr>
          <p:cNvPr id="17" name="Picture 16">
            <a:extLst>
              <a:ext uri="{FF2B5EF4-FFF2-40B4-BE49-F238E27FC236}">
                <a16:creationId xmlns:a16="http://schemas.microsoft.com/office/drawing/2014/main" id="{DC099E04-EDC6-005E-4DAB-AEA2025F5496}"/>
              </a:ext>
            </a:extLst>
          </p:cNvPr>
          <p:cNvPicPr>
            <a:picLocks noChangeAspect="1"/>
          </p:cNvPicPr>
          <p:nvPr/>
        </p:nvPicPr>
        <p:blipFill>
          <a:blip r:embed="rId7"/>
          <a:stretch>
            <a:fillRect/>
          </a:stretch>
        </p:blipFill>
        <p:spPr>
          <a:xfrm>
            <a:off x="3496709" y="931224"/>
            <a:ext cx="7828571" cy="657143"/>
          </a:xfrm>
          <a:prstGeom prst="rect">
            <a:avLst/>
          </a:prstGeom>
        </p:spPr>
      </p:pic>
    </p:spTree>
    <p:extLst>
      <p:ext uri="{BB962C8B-B14F-4D97-AF65-F5344CB8AC3E}">
        <p14:creationId xmlns:p14="http://schemas.microsoft.com/office/powerpoint/2010/main" val="42741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250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grpId="0" nodeType="withEffect">
                                  <p:stCondLst>
                                    <p:cond delay="250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Special education student data</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Content Placeholder 10">
            <a:extLst>
              <a:ext uri="{FF2B5EF4-FFF2-40B4-BE49-F238E27FC236}">
                <a16:creationId xmlns:a16="http://schemas.microsoft.com/office/drawing/2014/main" id="{DB925653-5D1A-40EA-82EC-06B883E19575}"/>
              </a:ext>
            </a:extLst>
          </p:cNvPr>
          <p:cNvPicPr>
            <a:picLocks noGrp="1" noChangeAspect="1"/>
          </p:cNvPicPr>
          <p:nvPr>
            <p:ph idx="1"/>
          </p:nvPr>
        </p:nvPicPr>
        <p:blipFill>
          <a:blip r:embed="rId2"/>
          <a:stretch>
            <a:fillRect/>
          </a:stretch>
        </p:blipFill>
        <p:spPr>
          <a:xfrm>
            <a:off x="732187" y="1935536"/>
            <a:ext cx="10899752" cy="4465981"/>
          </a:xfrm>
          <a:prstGeom prst="rect">
            <a:avLst/>
          </a:prstGeom>
        </p:spPr>
      </p:pic>
      <p:sp>
        <p:nvSpPr>
          <p:cNvPr id="12" name="Rectangle 11">
            <a:extLst>
              <a:ext uri="{FF2B5EF4-FFF2-40B4-BE49-F238E27FC236}">
                <a16:creationId xmlns:a16="http://schemas.microsoft.com/office/drawing/2014/main" id="{F43C7439-ABF9-4C3A-A7DD-DDB6F92DFBD6}"/>
              </a:ext>
            </a:extLst>
          </p:cNvPr>
          <p:cNvSpPr/>
          <p:nvPr/>
        </p:nvSpPr>
        <p:spPr>
          <a:xfrm>
            <a:off x="786807" y="4817883"/>
            <a:ext cx="8901723" cy="2132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D7E78F-67A5-4D83-AE52-81271B9766BB}"/>
              </a:ext>
            </a:extLst>
          </p:cNvPr>
          <p:cNvSpPr/>
          <p:nvPr/>
        </p:nvSpPr>
        <p:spPr>
          <a:xfrm rot="5400000">
            <a:off x="8500906" y="3852742"/>
            <a:ext cx="2137131" cy="2381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B72785-FA34-4B0A-B118-AED424A5D0E2}"/>
              </a:ext>
            </a:extLst>
          </p:cNvPr>
          <p:cNvSpPr/>
          <p:nvPr/>
        </p:nvSpPr>
        <p:spPr>
          <a:xfrm>
            <a:off x="581058" y="839424"/>
            <a:ext cx="11345426" cy="114631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extBox 7">
            <a:extLst>
              <a:ext uri="{FF2B5EF4-FFF2-40B4-BE49-F238E27FC236}">
                <a16:creationId xmlns:a16="http://schemas.microsoft.com/office/drawing/2014/main" id="{D532CD88-9301-421E-AC83-7D18F7E26D03}"/>
              </a:ext>
            </a:extLst>
          </p:cNvPr>
          <p:cNvSpPr txBox="1"/>
          <p:nvPr/>
        </p:nvSpPr>
        <p:spPr>
          <a:xfrm>
            <a:off x="732187" y="809801"/>
            <a:ext cx="10899752" cy="1200329"/>
          </a:xfrm>
          <a:prstGeom prst="rect">
            <a:avLst/>
          </a:prstGeom>
          <a:noFill/>
        </p:spPr>
        <p:txBody>
          <a:bodyPr wrap="square" rtlCol="0" anchor="t">
            <a:spAutoFit/>
          </a:bodyPr>
          <a:lstStyle/>
          <a:p>
            <a:r>
              <a:rPr lang="en-US" b="1">
                <a:solidFill>
                  <a:schemeClr val="accent2">
                    <a:lumMod val="50000"/>
                  </a:schemeClr>
                </a:solidFill>
              </a:rPr>
              <a:t>Generate this report by campus and ask the Special Education staff at the campus to verify and sign off on the report.  </a:t>
            </a:r>
          </a:p>
          <a:p>
            <a:r>
              <a:rPr lang="en-US">
                <a:solidFill>
                  <a:srgbClr val="00B050"/>
                </a:solidFill>
              </a:rPr>
              <a:t>The Special Education staff who serve Mary would verify and correct the data since she is receiving Physical Therapy services.</a:t>
            </a:r>
          </a:p>
        </p:txBody>
      </p:sp>
      <p:pic>
        <p:nvPicPr>
          <p:cNvPr id="5" name="Picture 4">
            <a:extLst>
              <a:ext uri="{FF2B5EF4-FFF2-40B4-BE49-F238E27FC236}">
                <a16:creationId xmlns:a16="http://schemas.microsoft.com/office/drawing/2014/main" id="{11A56728-1536-E487-6F62-6C0CD1024D85}"/>
              </a:ext>
            </a:extLst>
          </p:cNvPr>
          <p:cNvPicPr>
            <a:picLocks noChangeAspect="1"/>
          </p:cNvPicPr>
          <p:nvPr/>
        </p:nvPicPr>
        <p:blipFill>
          <a:blip r:embed="rId3"/>
          <a:stretch>
            <a:fillRect/>
          </a:stretch>
        </p:blipFill>
        <p:spPr>
          <a:xfrm>
            <a:off x="4458790" y="2035881"/>
            <a:ext cx="7173150" cy="582819"/>
          </a:xfrm>
          <a:prstGeom prst="rect">
            <a:avLst/>
          </a:prstGeom>
        </p:spPr>
      </p:pic>
    </p:spTree>
    <p:extLst>
      <p:ext uri="{BB962C8B-B14F-4D97-AF65-F5344CB8AC3E}">
        <p14:creationId xmlns:p14="http://schemas.microsoft.com/office/powerpoint/2010/main" val="349424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LEP/BIL/</a:t>
            </a:r>
            <a:r>
              <a:rPr lang="en-US" err="1"/>
              <a:t>esl</a:t>
            </a:r>
            <a:r>
              <a:rPr lang="en-US"/>
              <a:t> and parental denial</a:t>
            </a:r>
          </a:p>
        </p:txBody>
      </p:sp>
      <p:sp>
        <p:nvSpPr>
          <p:cNvPr id="8" name="TextBox 7">
            <a:extLst>
              <a:ext uri="{FF2B5EF4-FFF2-40B4-BE49-F238E27FC236}">
                <a16:creationId xmlns:a16="http://schemas.microsoft.com/office/drawing/2014/main" id="{D532CD88-9301-421E-AC83-7D18F7E26D03}"/>
              </a:ext>
            </a:extLst>
          </p:cNvPr>
          <p:cNvSpPr txBox="1"/>
          <p:nvPr/>
        </p:nvSpPr>
        <p:spPr>
          <a:xfrm>
            <a:off x="732187" y="849264"/>
            <a:ext cx="10899752" cy="923330"/>
          </a:xfrm>
          <a:prstGeom prst="rect">
            <a:avLst/>
          </a:prstGeom>
          <a:noFill/>
        </p:spPr>
        <p:txBody>
          <a:bodyPr wrap="square" rtlCol="0" anchor="t">
            <a:spAutoFit/>
          </a:bodyPr>
          <a:lstStyle/>
          <a:p>
            <a:r>
              <a:rPr lang="en-US" b="1" dirty="0">
                <a:solidFill>
                  <a:schemeClr val="accent2">
                    <a:lumMod val="50000"/>
                  </a:schemeClr>
                </a:solidFill>
              </a:rPr>
              <a:t>Generate this report for the LEA. Ask ESL/</a:t>
            </a:r>
            <a:r>
              <a:rPr lang="en-US" b="1" dirty="0" err="1">
                <a:solidFill>
                  <a:schemeClr val="accent2">
                    <a:lumMod val="50000"/>
                  </a:schemeClr>
                </a:solidFill>
              </a:rPr>
              <a:t>Bil</a:t>
            </a:r>
            <a:r>
              <a:rPr lang="en-US" b="1" dirty="0">
                <a:solidFill>
                  <a:schemeClr val="accent2">
                    <a:lumMod val="50000"/>
                  </a:schemeClr>
                </a:solidFill>
              </a:rPr>
              <a:t> Director to verify and sign off on the report.</a:t>
            </a:r>
          </a:p>
          <a:p>
            <a:r>
              <a:rPr lang="en-US" dirty="0">
                <a:solidFill>
                  <a:srgbClr val="00B050"/>
                </a:solidFill>
              </a:rPr>
              <a:t>Does the LEA have one “Parent Did Not Respond” and 16 “Parental Denials”? Does the LEA have 27 LEP students in 10</a:t>
            </a:r>
            <a:r>
              <a:rPr lang="en-US" baseline="30000" dirty="0">
                <a:solidFill>
                  <a:srgbClr val="00B050"/>
                </a:solidFill>
              </a:rPr>
              <a:t>th</a:t>
            </a:r>
            <a:r>
              <a:rPr lang="en-US" dirty="0">
                <a:solidFill>
                  <a:srgbClr val="00B050"/>
                </a:solidFill>
              </a:rPr>
              <a:t> grade?</a:t>
            </a:r>
          </a:p>
        </p:txBody>
      </p:sp>
      <p:sp>
        <p:nvSpPr>
          <p:cNvPr id="9" name="Rectangle 8">
            <a:extLst>
              <a:ext uri="{FF2B5EF4-FFF2-40B4-BE49-F238E27FC236}">
                <a16:creationId xmlns:a16="http://schemas.microsoft.com/office/drawing/2014/main" id="{15B72785-FA34-4B0A-B118-AED424A5D0E2}"/>
              </a:ext>
            </a:extLst>
          </p:cNvPr>
          <p:cNvSpPr/>
          <p:nvPr/>
        </p:nvSpPr>
        <p:spPr>
          <a:xfrm>
            <a:off x="560061" y="905761"/>
            <a:ext cx="11345426" cy="83469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8FDC6173-3CFE-6E19-B187-0C197AA5836E}"/>
              </a:ext>
            </a:extLst>
          </p:cNvPr>
          <p:cNvPicPr>
            <a:picLocks noChangeAspect="1"/>
          </p:cNvPicPr>
          <p:nvPr/>
        </p:nvPicPr>
        <p:blipFill>
          <a:blip r:embed="rId2"/>
          <a:stretch>
            <a:fillRect/>
          </a:stretch>
        </p:blipFill>
        <p:spPr>
          <a:xfrm>
            <a:off x="1166949" y="1796394"/>
            <a:ext cx="9563912" cy="3492402"/>
          </a:xfrm>
          <a:prstGeom prst="rect">
            <a:avLst/>
          </a:prstGeom>
        </p:spPr>
      </p:pic>
      <p:pic>
        <p:nvPicPr>
          <p:cNvPr id="20" name="Picture 19">
            <a:extLst>
              <a:ext uri="{FF2B5EF4-FFF2-40B4-BE49-F238E27FC236}">
                <a16:creationId xmlns:a16="http://schemas.microsoft.com/office/drawing/2014/main" id="{FFBD52DA-9636-E703-C3CA-A6926DCC0AB7}"/>
              </a:ext>
            </a:extLst>
          </p:cNvPr>
          <p:cNvPicPr>
            <a:picLocks noChangeAspect="1"/>
          </p:cNvPicPr>
          <p:nvPr/>
        </p:nvPicPr>
        <p:blipFill>
          <a:blip r:embed="rId3"/>
          <a:stretch>
            <a:fillRect/>
          </a:stretch>
        </p:blipFill>
        <p:spPr>
          <a:xfrm>
            <a:off x="1166949" y="5231849"/>
            <a:ext cx="9727476" cy="1171702"/>
          </a:xfrm>
          <a:prstGeom prst="rect">
            <a:avLst/>
          </a:prstGeom>
        </p:spPr>
      </p:pic>
      <p:pic>
        <p:nvPicPr>
          <p:cNvPr id="22" name="Picture 21">
            <a:extLst>
              <a:ext uri="{FF2B5EF4-FFF2-40B4-BE49-F238E27FC236}">
                <a16:creationId xmlns:a16="http://schemas.microsoft.com/office/drawing/2014/main" id="{110A5ABF-B925-F31D-4D88-D83BBC705CD9}"/>
              </a:ext>
            </a:extLst>
          </p:cNvPr>
          <p:cNvPicPr>
            <a:picLocks noChangeAspect="1"/>
          </p:cNvPicPr>
          <p:nvPr/>
        </p:nvPicPr>
        <p:blipFill>
          <a:blip r:embed="rId4"/>
          <a:stretch>
            <a:fillRect/>
          </a:stretch>
        </p:blipFill>
        <p:spPr>
          <a:xfrm>
            <a:off x="1184367" y="5817406"/>
            <a:ext cx="4868091" cy="363404"/>
          </a:xfrm>
          <a:prstGeom prst="rect">
            <a:avLst/>
          </a:prstGeom>
        </p:spPr>
      </p:pic>
    </p:spTree>
    <p:extLst>
      <p:ext uri="{BB962C8B-B14F-4D97-AF65-F5344CB8AC3E}">
        <p14:creationId xmlns:p14="http://schemas.microsoft.com/office/powerpoint/2010/main" val="82168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PEIMS student indicator report by grade</a:t>
            </a:r>
          </a:p>
        </p:txBody>
      </p:sp>
      <p:sp>
        <p:nvSpPr>
          <p:cNvPr id="8" name="TextBox 7">
            <a:extLst>
              <a:ext uri="{FF2B5EF4-FFF2-40B4-BE49-F238E27FC236}">
                <a16:creationId xmlns:a16="http://schemas.microsoft.com/office/drawing/2014/main" id="{D532CD88-9301-421E-AC83-7D18F7E26D03}"/>
              </a:ext>
            </a:extLst>
          </p:cNvPr>
          <p:cNvSpPr txBox="1"/>
          <p:nvPr/>
        </p:nvSpPr>
        <p:spPr>
          <a:xfrm>
            <a:off x="228600" y="798606"/>
            <a:ext cx="11734799" cy="1200329"/>
          </a:xfrm>
          <a:prstGeom prst="rect">
            <a:avLst/>
          </a:prstGeom>
          <a:noFill/>
        </p:spPr>
        <p:txBody>
          <a:bodyPr wrap="square" rtlCol="0" anchor="t">
            <a:spAutoFit/>
          </a:bodyPr>
          <a:lstStyle/>
          <a:p>
            <a:r>
              <a:rPr lang="en-US" b="1" dirty="0">
                <a:solidFill>
                  <a:schemeClr val="accent2">
                    <a:lumMod val="50000"/>
                  </a:schemeClr>
                </a:solidFill>
              </a:rPr>
              <a:t>Generate this report that shows program participation for each student by grade. </a:t>
            </a:r>
          </a:p>
          <a:p>
            <a:r>
              <a:rPr lang="en-US" dirty="0">
                <a:solidFill>
                  <a:srgbClr val="00B050"/>
                </a:solidFill>
              </a:rPr>
              <a:t>Verify that each student in 10</a:t>
            </a:r>
            <a:r>
              <a:rPr lang="en-US" baseline="30000" dirty="0">
                <a:solidFill>
                  <a:srgbClr val="00B050"/>
                </a:solidFill>
              </a:rPr>
              <a:t>th</a:t>
            </a:r>
            <a:r>
              <a:rPr lang="en-US" dirty="0">
                <a:solidFill>
                  <a:srgbClr val="00B050"/>
                </a:solidFill>
              </a:rPr>
              <a:t> grade who is LEP is coded correctly. Monitored? Why is the report showing 31 LEP and only 30 ESL students? </a:t>
            </a:r>
          </a:p>
          <a:p>
            <a:r>
              <a:rPr lang="en-US" b="1" dirty="0">
                <a:solidFill>
                  <a:schemeClr val="accent2">
                    <a:lumMod val="50000"/>
                  </a:schemeClr>
                </a:solidFill>
              </a:rPr>
              <a:t>All special program staff should verify in the same way.</a:t>
            </a:r>
          </a:p>
        </p:txBody>
      </p:sp>
      <p:sp>
        <p:nvSpPr>
          <p:cNvPr id="9" name="Rectangle 8">
            <a:extLst>
              <a:ext uri="{FF2B5EF4-FFF2-40B4-BE49-F238E27FC236}">
                <a16:creationId xmlns:a16="http://schemas.microsoft.com/office/drawing/2014/main" id="{15B72785-FA34-4B0A-B118-AED424A5D0E2}"/>
              </a:ext>
            </a:extLst>
          </p:cNvPr>
          <p:cNvSpPr/>
          <p:nvPr/>
        </p:nvSpPr>
        <p:spPr>
          <a:xfrm>
            <a:off x="228600" y="835294"/>
            <a:ext cx="11830050" cy="116364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7146495E-F72C-41FA-A25C-0061FF71F496}"/>
              </a:ext>
            </a:extLst>
          </p:cNvPr>
          <p:cNvPicPr>
            <a:picLocks noChangeAspect="1"/>
          </p:cNvPicPr>
          <p:nvPr/>
        </p:nvPicPr>
        <p:blipFill>
          <a:blip r:embed="rId3"/>
          <a:stretch>
            <a:fillRect/>
          </a:stretch>
        </p:blipFill>
        <p:spPr>
          <a:xfrm>
            <a:off x="560061" y="2244909"/>
            <a:ext cx="11224397" cy="3143888"/>
          </a:xfrm>
          <a:prstGeom prst="rect">
            <a:avLst/>
          </a:prstGeom>
        </p:spPr>
      </p:pic>
      <p:pic>
        <p:nvPicPr>
          <p:cNvPr id="5" name="Picture 4">
            <a:extLst>
              <a:ext uri="{FF2B5EF4-FFF2-40B4-BE49-F238E27FC236}">
                <a16:creationId xmlns:a16="http://schemas.microsoft.com/office/drawing/2014/main" id="{D8954275-5F1B-4EA1-BCE2-75A9F2B9EFDD}"/>
              </a:ext>
            </a:extLst>
          </p:cNvPr>
          <p:cNvPicPr>
            <a:picLocks noChangeAspect="1"/>
          </p:cNvPicPr>
          <p:nvPr/>
        </p:nvPicPr>
        <p:blipFill>
          <a:blip r:embed="rId4"/>
          <a:stretch>
            <a:fillRect/>
          </a:stretch>
        </p:blipFill>
        <p:spPr>
          <a:xfrm>
            <a:off x="442421" y="5380309"/>
            <a:ext cx="10998367" cy="1050141"/>
          </a:xfrm>
          <a:prstGeom prst="rect">
            <a:avLst/>
          </a:prstGeom>
        </p:spPr>
      </p:pic>
      <p:sp>
        <p:nvSpPr>
          <p:cNvPr id="13" name="Rectangle 12">
            <a:extLst>
              <a:ext uri="{FF2B5EF4-FFF2-40B4-BE49-F238E27FC236}">
                <a16:creationId xmlns:a16="http://schemas.microsoft.com/office/drawing/2014/main" id="{F57099C6-2064-4916-A63F-E38F4758B78C}"/>
              </a:ext>
            </a:extLst>
          </p:cNvPr>
          <p:cNvSpPr/>
          <p:nvPr/>
        </p:nvSpPr>
        <p:spPr>
          <a:xfrm>
            <a:off x="3235277" y="5659386"/>
            <a:ext cx="480559" cy="383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D7E78F-67A5-4D83-AE52-81271B9766BB}"/>
              </a:ext>
            </a:extLst>
          </p:cNvPr>
          <p:cNvSpPr/>
          <p:nvPr/>
        </p:nvSpPr>
        <p:spPr>
          <a:xfrm rot="5400000">
            <a:off x="5665380" y="4179734"/>
            <a:ext cx="2495937" cy="301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1897E9-6B9F-48B4-BB71-82AB7667AF5F}"/>
              </a:ext>
            </a:extLst>
          </p:cNvPr>
          <p:cNvSpPr/>
          <p:nvPr/>
        </p:nvSpPr>
        <p:spPr>
          <a:xfrm>
            <a:off x="4328217" y="5659386"/>
            <a:ext cx="480559" cy="383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FDD137-4CBF-4414-A3E8-0784C3F6FEB0}"/>
              </a:ext>
            </a:extLst>
          </p:cNvPr>
          <p:cNvSpPr/>
          <p:nvPr/>
        </p:nvSpPr>
        <p:spPr>
          <a:xfrm>
            <a:off x="8877300" y="3429000"/>
            <a:ext cx="171450" cy="617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8F999FA-0163-3228-8484-3CA474183F00}"/>
              </a:ext>
            </a:extLst>
          </p:cNvPr>
          <p:cNvPicPr>
            <a:picLocks noChangeAspect="1"/>
          </p:cNvPicPr>
          <p:nvPr/>
        </p:nvPicPr>
        <p:blipFill>
          <a:blip r:embed="rId5"/>
          <a:stretch>
            <a:fillRect/>
          </a:stretch>
        </p:blipFill>
        <p:spPr>
          <a:xfrm>
            <a:off x="3875314" y="2107456"/>
            <a:ext cx="7829006" cy="704368"/>
          </a:xfrm>
          <a:prstGeom prst="rect">
            <a:avLst/>
          </a:prstGeom>
        </p:spPr>
      </p:pic>
    </p:spTree>
    <p:extLst>
      <p:ext uri="{BB962C8B-B14F-4D97-AF65-F5344CB8AC3E}">
        <p14:creationId xmlns:p14="http://schemas.microsoft.com/office/powerpoint/2010/main" val="14266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50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grpId="0" nodeType="withEffect">
                                  <p:stCondLst>
                                    <p:cond delay="150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235B6E-56A8-42D5-8F14-579874B6AA7D}"/>
              </a:ext>
            </a:extLst>
          </p:cNvPr>
          <p:cNvPicPr>
            <a:picLocks noChangeAspect="1"/>
          </p:cNvPicPr>
          <p:nvPr/>
        </p:nvPicPr>
        <p:blipFill>
          <a:blip r:embed="rId3"/>
          <a:stretch>
            <a:fillRect/>
          </a:stretch>
        </p:blipFill>
        <p:spPr>
          <a:xfrm>
            <a:off x="401637" y="1398166"/>
            <a:ext cx="10625614" cy="4083120"/>
          </a:xfrm>
          <a:prstGeom prst="rect">
            <a:avLst/>
          </a:prstGeom>
        </p:spPr>
      </p:pic>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PEIMS student advanced academic roster</a:t>
            </a:r>
          </a:p>
        </p:txBody>
      </p:sp>
      <p:sp>
        <p:nvSpPr>
          <p:cNvPr id="8" name="TextBox 7">
            <a:extLst>
              <a:ext uri="{FF2B5EF4-FFF2-40B4-BE49-F238E27FC236}">
                <a16:creationId xmlns:a16="http://schemas.microsoft.com/office/drawing/2014/main" id="{D532CD88-9301-421E-AC83-7D18F7E26D03}"/>
              </a:ext>
            </a:extLst>
          </p:cNvPr>
          <p:cNvSpPr txBox="1"/>
          <p:nvPr/>
        </p:nvSpPr>
        <p:spPr>
          <a:xfrm>
            <a:off x="732186" y="1005974"/>
            <a:ext cx="11052271" cy="369332"/>
          </a:xfrm>
          <a:prstGeom prst="rect">
            <a:avLst/>
          </a:prstGeom>
          <a:noFill/>
        </p:spPr>
        <p:txBody>
          <a:bodyPr wrap="square" rtlCol="0">
            <a:spAutoFit/>
          </a:bodyPr>
          <a:lstStyle/>
          <a:p>
            <a:r>
              <a:rPr lang="en-US" b="1" dirty="0">
                <a:solidFill>
                  <a:schemeClr val="accent2">
                    <a:lumMod val="50000"/>
                  </a:schemeClr>
                </a:solidFill>
              </a:rPr>
              <a:t>Campus counselors should review this report for each student’s advanced academic coding.</a:t>
            </a:r>
          </a:p>
        </p:txBody>
      </p:sp>
      <p:sp>
        <p:nvSpPr>
          <p:cNvPr id="9" name="Rectangle 8">
            <a:extLst>
              <a:ext uri="{FF2B5EF4-FFF2-40B4-BE49-F238E27FC236}">
                <a16:creationId xmlns:a16="http://schemas.microsoft.com/office/drawing/2014/main" id="{15B72785-FA34-4B0A-B118-AED424A5D0E2}"/>
              </a:ext>
            </a:extLst>
          </p:cNvPr>
          <p:cNvSpPr/>
          <p:nvPr/>
        </p:nvSpPr>
        <p:spPr>
          <a:xfrm>
            <a:off x="560061" y="938891"/>
            <a:ext cx="11345426" cy="4592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E8182049-1BD4-42A8-8F23-3AC63B3A6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49" y="2289179"/>
            <a:ext cx="11047445" cy="21653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E57A67-E89D-4919-B83A-062E6A087749}"/>
              </a:ext>
            </a:extLst>
          </p:cNvPr>
          <p:cNvPicPr>
            <a:picLocks noChangeAspect="1"/>
          </p:cNvPicPr>
          <p:nvPr/>
        </p:nvPicPr>
        <p:blipFill>
          <a:blip r:embed="rId5"/>
          <a:stretch>
            <a:fillRect/>
          </a:stretch>
        </p:blipFill>
        <p:spPr>
          <a:xfrm>
            <a:off x="289249" y="4515156"/>
            <a:ext cx="6438095" cy="1857143"/>
          </a:xfrm>
          <a:prstGeom prst="rect">
            <a:avLst/>
          </a:prstGeom>
        </p:spPr>
      </p:pic>
      <p:pic>
        <p:nvPicPr>
          <p:cNvPr id="12" name="Picture 11">
            <a:extLst>
              <a:ext uri="{FF2B5EF4-FFF2-40B4-BE49-F238E27FC236}">
                <a16:creationId xmlns:a16="http://schemas.microsoft.com/office/drawing/2014/main" id="{ACCA6083-6ADF-15CF-6140-B7BC6E847C25}"/>
              </a:ext>
            </a:extLst>
          </p:cNvPr>
          <p:cNvPicPr>
            <a:picLocks noChangeAspect="1"/>
          </p:cNvPicPr>
          <p:nvPr/>
        </p:nvPicPr>
        <p:blipFill>
          <a:blip r:embed="rId6"/>
          <a:stretch>
            <a:fillRect/>
          </a:stretch>
        </p:blipFill>
        <p:spPr>
          <a:xfrm>
            <a:off x="7060504" y="2289179"/>
            <a:ext cx="4276190" cy="2485714"/>
          </a:xfrm>
          <a:prstGeom prst="rect">
            <a:avLst/>
          </a:prstGeom>
        </p:spPr>
      </p:pic>
      <p:pic>
        <p:nvPicPr>
          <p:cNvPr id="14" name="Picture 13">
            <a:extLst>
              <a:ext uri="{FF2B5EF4-FFF2-40B4-BE49-F238E27FC236}">
                <a16:creationId xmlns:a16="http://schemas.microsoft.com/office/drawing/2014/main" id="{E6244C44-6824-69D2-2FB6-E38617C8EE2E}"/>
              </a:ext>
            </a:extLst>
          </p:cNvPr>
          <p:cNvPicPr>
            <a:picLocks noChangeAspect="1"/>
          </p:cNvPicPr>
          <p:nvPr/>
        </p:nvPicPr>
        <p:blipFill>
          <a:blip r:embed="rId7"/>
          <a:stretch>
            <a:fillRect/>
          </a:stretch>
        </p:blipFill>
        <p:spPr>
          <a:xfrm>
            <a:off x="4180114" y="1441385"/>
            <a:ext cx="7595698" cy="581052"/>
          </a:xfrm>
          <a:prstGeom prst="rect">
            <a:avLst/>
          </a:prstGeom>
        </p:spPr>
      </p:pic>
    </p:spTree>
    <p:extLst>
      <p:ext uri="{BB962C8B-B14F-4D97-AF65-F5344CB8AC3E}">
        <p14:creationId xmlns:p14="http://schemas.microsoft.com/office/powerpoint/2010/main" val="216409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dirty="0"/>
              <a:t>PEIMS Graduate Roster by Graduation Type</a:t>
            </a:r>
          </a:p>
        </p:txBody>
      </p:sp>
      <p:sp>
        <p:nvSpPr>
          <p:cNvPr id="8" name="TextBox 7">
            <a:extLst>
              <a:ext uri="{FF2B5EF4-FFF2-40B4-BE49-F238E27FC236}">
                <a16:creationId xmlns:a16="http://schemas.microsoft.com/office/drawing/2014/main" id="{D532CD88-9301-421E-AC83-7D18F7E26D03}"/>
              </a:ext>
            </a:extLst>
          </p:cNvPr>
          <p:cNvSpPr txBox="1"/>
          <p:nvPr/>
        </p:nvSpPr>
        <p:spPr>
          <a:xfrm>
            <a:off x="213361" y="790191"/>
            <a:ext cx="116624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5EEF3">
                    <a:lumMod val="50000"/>
                  </a:srgbClr>
                </a:solidFill>
                <a:effectLst/>
                <a:uLnTx/>
                <a:uFillTx/>
                <a:latin typeface="Tw Cen MT"/>
                <a:ea typeface="+mn-ea"/>
                <a:cs typeface="+mn-cs"/>
              </a:rPr>
              <a:t>Senior counselors should verify that the information is correct for all graduates.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w Cen MT"/>
                <a:ea typeface="+mn-ea"/>
                <a:cs typeface="+mn-cs"/>
              </a:rPr>
              <a:t>How many have a Military Enlistment code? Associate Degree? What does Grad Type code 05 indicate? What students earned a Post Secondary </a:t>
            </a:r>
            <a:r>
              <a:rPr lang="en-US" dirty="0">
                <a:solidFill>
                  <a:srgbClr val="00B050"/>
                </a:solidFill>
                <a:latin typeface="Tw Cen MT"/>
              </a:rPr>
              <a:t>Cert/License?</a:t>
            </a:r>
            <a:endParaRPr kumimoji="0" lang="en-US" sz="1800" b="0" i="0" u="none" strike="noStrike" kern="1200" cap="none" spc="0" normalizeH="0" baseline="0" noProof="0" dirty="0">
              <a:ln>
                <a:noFill/>
              </a:ln>
              <a:solidFill>
                <a:srgbClr val="00B050"/>
              </a:solidFill>
              <a:effectLst/>
              <a:uLnTx/>
              <a:uFillTx/>
              <a:latin typeface="Tw Cen MT"/>
              <a:ea typeface="+mn-ea"/>
              <a:cs typeface="+mn-cs"/>
            </a:endParaRPr>
          </a:p>
        </p:txBody>
      </p:sp>
      <p:sp>
        <p:nvSpPr>
          <p:cNvPr id="9" name="Rectangle 8">
            <a:extLst>
              <a:ext uri="{FF2B5EF4-FFF2-40B4-BE49-F238E27FC236}">
                <a16:creationId xmlns:a16="http://schemas.microsoft.com/office/drawing/2014/main" id="{15B72785-FA34-4B0A-B118-AED424A5D0E2}"/>
              </a:ext>
            </a:extLst>
          </p:cNvPr>
          <p:cNvSpPr/>
          <p:nvPr/>
        </p:nvSpPr>
        <p:spPr>
          <a:xfrm>
            <a:off x="194310" y="813050"/>
            <a:ext cx="11784329" cy="8270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Tw Cen MT"/>
              <a:ea typeface="+mn-ea"/>
              <a:cs typeface="+mn-cs"/>
            </a:endParaRP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171616"/>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srgbClr val="171616"/>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D10A0C1B-D30B-4738-8DC5-7D3B18C5669E}"/>
              </a:ext>
            </a:extLst>
          </p:cNvPr>
          <p:cNvSpPr/>
          <p:nvPr/>
        </p:nvSpPr>
        <p:spPr>
          <a:xfrm>
            <a:off x="629428" y="2503170"/>
            <a:ext cx="4095066" cy="283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8" name="Rectangle 17">
            <a:extLst>
              <a:ext uri="{FF2B5EF4-FFF2-40B4-BE49-F238E27FC236}">
                <a16:creationId xmlns:a16="http://schemas.microsoft.com/office/drawing/2014/main" id="{23054DA5-36B9-496E-9D62-1246B743333F}"/>
              </a:ext>
            </a:extLst>
          </p:cNvPr>
          <p:cNvSpPr/>
          <p:nvPr/>
        </p:nvSpPr>
        <p:spPr>
          <a:xfrm>
            <a:off x="732187" y="6080926"/>
            <a:ext cx="4131361" cy="389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 name="TextBox 1">
            <a:extLst>
              <a:ext uri="{FF2B5EF4-FFF2-40B4-BE49-F238E27FC236}">
                <a16:creationId xmlns:a16="http://schemas.microsoft.com/office/drawing/2014/main" id="{03BB9220-8753-4914-B453-3C3F3A6953AE}"/>
              </a:ext>
            </a:extLst>
          </p:cNvPr>
          <p:cNvSpPr txBox="1"/>
          <p:nvPr/>
        </p:nvSpPr>
        <p:spPr>
          <a:xfrm>
            <a:off x="213361" y="1611161"/>
            <a:ext cx="21277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71616"/>
                </a:solidFill>
                <a:effectLst/>
                <a:uLnTx/>
                <a:uFillTx/>
                <a:latin typeface="Tw Cen MT"/>
                <a:ea typeface="+mn-ea"/>
                <a:cs typeface="+mn-cs"/>
              </a:rPr>
              <a:t>PDM1-124-007</a:t>
            </a:r>
          </a:p>
        </p:txBody>
      </p:sp>
      <p:sp>
        <p:nvSpPr>
          <p:cNvPr id="21" name="Rectangle 20">
            <a:extLst>
              <a:ext uri="{FF2B5EF4-FFF2-40B4-BE49-F238E27FC236}">
                <a16:creationId xmlns:a16="http://schemas.microsoft.com/office/drawing/2014/main" id="{392E3F36-DFE8-491F-94DC-47152987316A}"/>
              </a:ext>
            </a:extLst>
          </p:cNvPr>
          <p:cNvSpPr/>
          <p:nvPr/>
        </p:nvSpPr>
        <p:spPr>
          <a:xfrm>
            <a:off x="7959265" y="2509787"/>
            <a:ext cx="644408" cy="298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id="{0EA6AFA4-035F-4C3E-9B6F-3C62FC8D257F}"/>
              </a:ext>
            </a:extLst>
          </p:cNvPr>
          <p:cNvSpPr/>
          <p:nvPr/>
        </p:nvSpPr>
        <p:spPr>
          <a:xfrm>
            <a:off x="7889992" y="5926459"/>
            <a:ext cx="644408" cy="389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13" name="Picture 12">
            <a:extLst>
              <a:ext uri="{FF2B5EF4-FFF2-40B4-BE49-F238E27FC236}">
                <a16:creationId xmlns:a16="http://schemas.microsoft.com/office/drawing/2014/main" id="{BDB46F39-2579-CD78-3C74-9F94C3702A3E}"/>
              </a:ext>
            </a:extLst>
          </p:cNvPr>
          <p:cNvPicPr>
            <a:picLocks noChangeAspect="1"/>
          </p:cNvPicPr>
          <p:nvPr/>
        </p:nvPicPr>
        <p:blipFill>
          <a:blip r:embed="rId3"/>
          <a:stretch>
            <a:fillRect/>
          </a:stretch>
        </p:blipFill>
        <p:spPr>
          <a:xfrm>
            <a:off x="194310" y="1857382"/>
            <a:ext cx="11033984" cy="3482866"/>
          </a:xfrm>
          <a:prstGeom prst="rect">
            <a:avLst/>
          </a:prstGeom>
        </p:spPr>
      </p:pic>
      <p:pic>
        <p:nvPicPr>
          <p:cNvPr id="15" name="Picture 14">
            <a:extLst>
              <a:ext uri="{FF2B5EF4-FFF2-40B4-BE49-F238E27FC236}">
                <a16:creationId xmlns:a16="http://schemas.microsoft.com/office/drawing/2014/main" id="{7B784FEB-B13A-6FE5-B793-4B53F9B7E889}"/>
              </a:ext>
            </a:extLst>
          </p:cNvPr>
          <p:cNvPicPr>
            <a:picLocks noChangeAspect="1"/>
          </p:cNvPicPr>
          <p:nvPr/>
        </p:nvPicPr>
        <p:blipFill>
          <a:blip r:embed="rId4"/>
          <a:stretch>
            <a:fillRect/>
          </a:stretch>
        </p:blipFill>
        <p:spPr>
          <a:xfrm>
            <a:off x="213361" y="5343649"/>
            <a:ext cx="11014933" cy="1100736"/>
          </a:xfrm>
          <a:prstGeom prst="rect">
            <a:avLst/>
          </a:prstGeom>
        </p:spPr>
      </p:pic>
    </p:spTree>
    <p:extLst>
      <p:ext uri="{BB962C8B-B14F-4D97-AF65-F5344CB8AC3E}">
        <p14:creationId xmlns:p14="http://schemas.microsoft.com/office/powerpoint/2010/main" val="278169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Reviewing the Information on all PEIMS Reports</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171616"/>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srgbClr val="171616"/>
              </a:solidFill>
              <a:effectLst/>
              <a:uLnTx/>
              <a:uFillTx/>
              <a:latin typeface="Arial" panose="020B0604020202020204" pitchFamily="34" charset="0"/>
              <a:ea typeface="+mn-ea"/>
              <a:cs typeface="+mn-cs"/>
            </a:endParaRPr>
          </a:p>
        </p:txBody>
      </p:sp>
      <p:sp>
        <p:nvSpPr>
          <p:cNvPr id="14" name="Content Placeholder 13">
            <a:extLst>
              <a:ext uri="{FF2B5EF4-FFF2-40B4-BE49-F238E27FC236}">
                <a16:creationId xmlns:a16="http://schemas.microsoft.com/office/drawing/2014/main" id="{EBD56AC0-483A-44F8-8532-EA1ACE8CE07C}"/>
              </a:ext>
            </a:extLst>
          </p:cNvPr>
          <p:cNvSpPr>
            <a:spLocks noGrp="1"/>
          </p:cNvSpPr>
          <p:nvPr>
            <p:ph idx="1"/>
          </p:nvPr>
        </p:nvSpPr>
        <p:spPr>
          <a:xfrm>
            <a:off x="403413" y="913756"/>
            <a:ext cx="11362764" cy="5671767"/>
          </a:xfrm>
        </p:spPr>
        <p:txBody>
          <a:bodyPr vert="horz" lIns="91440" tIns="45720" rIns="91440" bIns="45720" rtlCol="0" anchor="t">
            <a:normAutofit fontScale="40000" lnSpcReduction="20000"/>
          </a:bodyPr>
          <a:lstStyle/>
          <a:p>
            <a:pPr>
              <a:buClr>
                <a:schemeClr val="accent2">
                  <a:lumMod val="25000"/>
                </a:schemeClr>
              </a:buClr>
              <a:buSzPct val="100000"/>
            </a:pPr>
            <a:r>
              <a:rPr lang="en-US" sz="6500" dirty="0">
                <a:solidFill>
                  <a:schemeClr val="accent2">
                    <a:lumMod val="25000"/>
                  </a:schemeClr>
                </a:solidFill>
              </a:rPr>
              <a:t>The LEA must verify the data on all reports.</a:t>
            </a:r>
          </a:p>
          <a:p>
            <a:pPr marL="0" indent="0">
              <a:buClr>
                <a:schemeClr val="accent2">
                  <a:lumMod val="25000"/>
                </a:schemeClr>
              </a:buClr>
              <a:buSzPct val="100000"/>
              <a:buNone/>
            </a:pPr>
            <a:endParaRPr lang="en-US" sz="1800" dirty="0">
              <a:solidFill>
                <a:schemeClr val="accent2">
                  <a:lumMod val="25000"/>
                </a:schemeClr>
              </a:solidFill>
            </a:endParaRPr>
          </a:p>
          <a:p>
            <a:pPr lvl="1">
              <a:buClr>
                <a:schemeClr val="accent2">
                  <a:lumMod val="25000"/>
                </a:schemeClr>
              </a:buClr>
              <a:buSzPct val="100000"/>
            </a:pPr>
            <a:r>
              <a:rPr lang="en-US" sz="6500" dirty="0">
                <a:solidFill>
                  <a:schemeClr val="accent2">
                    <a:lumMod val="25000"/>
                  </a:schemeClr>
                </a:solidFill>
              </a:rPr>
              <a:t>PEIMS report verification should be a team effort.</a:t>
            </a:r>
          </a:p>
          <a:p>
            <a:pPr lvl="2">
              <a:buClr>
                <a:schemeClr val="accent2">
                  <a:lumMod val="25000"/>
                </a:schemeClr>
              </a:buClr>
              <a:buSzPct val="100000"/>
            </a:pPr>
            <a:r>
              <a:rPr lang="en-US" sz="4200" dirty="0">
                <a:solidFill>
                  <a:schemeClr val="accent4">
                    <a:lumMod val="75000"/>
                  </a:schemeClr>
                </a:solidFill>
                <a:latin typeface="Tw Cen MT"/>
              </a:rPr>
              <a:t>All Special Program staff should review the reports for their program at district level and campus level.</a:t>
            </a:r>
          </a:p>
          <a:p>
            <a:pPr lvl="2">
              <a:buClr>
                <a:schemeClr val="accent2">
                  <a:lumMod val="25000"/>
                </a:schemeClr>
              </a:buClr>
              <a:buSzPct val="100000"/>
            </a:pPr>
            <a:r>
              <a:rPr lang="en-US" sz="4200" dirty="0">
                <a:solidFill>
                  <a:schemeClr val="accent4">
                    <a:lumMod val="75000"/>
                  </a:schemeClr>
                </a:solidFill>
                <a:latin typeface="Tw Cen MT"/>
              </a:rPr>
              <a:t>Special Education Staff, GT Coordinator, ESL/BIL Program Staff, Homeless Liaison, Migrant Coordinator, Title 1 Director, CTE Coordinator</a:t>
            </a:r>
          </a:p>
          <a:p>
            <a:pPr lvl="2">
              <a:buClr>
                <a:schemeClr val="accent2">
                  <a:lumMod val="25000"/>
                </a:schemeClr>
              </a:buClr>
              <a:buSzPct val="100000"/>
            </a:pPr>
            <a:r>
              <a:rPr lang="en-US" sz="4200" dirty="0">
                <a:solidFill>
                  <a:schemeClr val="accent4">
                    <a:lumMod val="75000"/>
                  </a:schemeClr>
                </a:solidFill>
                <a:latin typeface="Tw Cen MT"/>
              </a:rPr>
              <a:t>Business Office/HR should validate reports with staff and budget/actual data.</a:t>
            </a:r>
          </a:p>
          <a:p>
            <a:pPr lvl="2">
              <a:buClr>
                <a:schemeClr val="accent2">
                  <a:lumMod val="25000"/>
                </a:schemeClr>
              </a:buClr>
              <a:buSzPct val="100000"/>
            </a:pPr>
            <a:r>
              <a:rPr lang="en-US" sz="4200" dirty="0">
                <a:solidFill>
                  <a:schemeClr val="accent4">
                    <a:lumMod val="75000"/>
                  </a:schemeClr>
                </a:solidFill>
                <a:latin typeface="Tw Cen MT"/>
              </a:rPr>
              <a:t>Campus Principals/Assistant Principals should review all campus level reports.</a:t>
            </a:r>
          </a:p>
          <a:p>
            <a:pPr lvl="3">
              <a:buClr>
                <a:schemeClr val="accent2">
                  <a:lumMod val="25000"/>
                </a:schemeClr>
              </a:buClr>
              <a:buSzPct val="100000"/>
            </a:pPr>
            <a:r>
              <a:rPr lang="en-US" sz="4200" dirty="0">
                <a:solidFill>
                  <a:schemeClr val="accent4">
                    <a:lumMod val="75000"/>
                  </a:schemeClr>
                </a:solidFill>
                <a:latin typeface="Tw Cen MT"/>
              </a:rPr>
              <a:t>Attendance, Enrollment, Special Programs, Staff, Calendar, Discipline, Master Schedule, etc.</a:t>
            </a:r>
          </a:p>
          <a:p>
            <a:pPr lvl="2">
              <a:buClr>
                <a:schemeClr val="accent2">
                  <a:lumMod val="25000"/>
                </a:schemeClr>
              </a:buClr>
              <a:buSzPct val="100000"/>
            </a:pPr>
            <a:r>
              <a:rPr lang="en-US" sz="4200" dirty="0">
                <a:solidFill>
                  <a:schemeClr val="accent4">
                    <a:lumMod val="75000"/>
                  </a:schemeClr>
                </a:solidFill>
                <a:latin typeface="Tw Cen MT"/>
              </a:rPr>
              <a:t>Campus Counselors should verify appropriate reports.</a:t>
            </a:r>
          </a:p>
          <a:p>
            <a:pPr lvl="3">
              <a:buClr>
                <a:schemeClr val="accent2">
                  <a:lumMod val="25000"/>
                </a:schemeClr>
              </a:buClr>
              <a:buSzPct val="100000"/>
            </a:pPr>
            <a:r>
              <a:rPr lang="en-US" sz="4200" dirty="0">
                <a:solidFill>
                  <a:schemeClr val="accent4">
                    <a:lumMod val="75000"/>
                  </a:schemeClr>
                </a:solidFill>
                <a:latin typeface="Tw Cen MT"/>
              </a:rPr>
              <a:t>PRS reports, Discipline, Early Reader coding, Course Completion &amp; Dual Credit, Graduate data, Dropout reports</a:t>
            </a:r>
          </a:p>
          <a:p>
            <a:pPr marL="914400" lvl="2" indent="0">
              <a:buClr>
                <a:schemeClr val="accent2">
                  <a:lumMod val="25000"/>
                </a:schemeClr>
              </a:buClr>
              <a:buSzPct val="100000"/>
              <a:buNone/>
            </a:pPr>
            <a:endParaRPr lang="en-US" sz="4200" dirty="0">
              <a:solidFill>
                <a:schemeClr val="accent4">
                  <a:lumMod val="75000"/>
                </a:schemeClr>
              </a:solidFill>
            </a:endParaRPr>
          </a:p>
          <a:p>
            <a:pPr>
              <a:buClr>
                <a:schemeClr val="accent2">
                  <a:lumMod val="25000"/>
                </a:schemeClr>
              </a:buClr>
              <a:buSzPct val="100000"/>
            </a:pPr>
            <a:r>
              <a:rPr lang="en-US" sz="6500" dirty="0">
                <a:solidFill>
                  <a:schemeClr val="accent2">
                    <a:lumMod val="25000"/>
                  </a:schemeClr>
                </a:solidFill>
                <a:latin typeface="Tw Cen MT"/>
              </a:rPr>
              <a:t>Begin verification early to allow time for each team member to review and sign off on their reports.</a:t>
            </a:r>
          </a:p>
          <a:p>
            <a:pPr marL="0" indent="0">
              <a:buClr>
                <a:schemeClr val="accent2">
                  <a:lumMod val="25000"/>
                </a:schemeClr>
              </a:buClr>
              <a:buSzPct val="100000"/>
              <a:buNone/>
            </a:pPr>
            <a:endParaRPr lang="en-US" sz="1800" dirty="0">
              <a:solidFill>
                <a:schemeClr val="accent2">
                  <a:lumMod val="25000"/>
                </a:schemeClr>
              </a:solidFill>
            </a:endParaRPr>
          </a:p>
          <a:p>
            <a:pPr>
              <a:buClr>
                <a:schemeClr val="accent2">
                  <a:lumMod val="25000"/>
                </a:schemeClr>
              </a:buClr>
              <a:buSzPct val="100000"/>
            </a:pPr>
            <a:r>
              <a:rPr lang="en-US" sz="6500" dirty="0">
                <a:solidFill>
                  <a:schemeClr val="accent2">
                    <a:lumMod val="25000"/>
                  </a:schemeClr>
                </a:solidFill>
              </a:rPr>
              <a:t>Validate all reports for accuracy and completeness. </a:t>
            </a:r>
          </a:p>
          <a:p>
            <a:pPr marL="0" indent="0" algn="ctr">
              <a:buSzPct val="70000"/>
              <a:buNone/>
            </a:pPr>
            <a:r>
              <a:rPr lang="en-US" sz="6500" b="1" dirty="0">
                <a:solidFill>
                  <a:schemeClr val="bg2">
                    <a:lumMod val="50000"/>
                  </a:schemeClr>
                </a:solidFill>
              </a:rPr>
              <a:t>Failure to review the reports carefully could affect the LEA’s </a:t>
            </a:r>
          </a:p>
          <a:p>
            <a:pPr marL="0" indent="0" algn="ctr">
              <a:buSzPct val="70000"/>
              <a:buNone/>
            </a:pPr>
            <a:r>
              <a:rPr lang="en-US" sz="6500" b="1" dirty="0">
                <a:solidFill>
                  <a:schemeClr val="bg2">
                    <a:lumMod val="50000"/>
                  </a:schemeClr>
                </a:solidFill>
              </a:rPr>
              <a:t>funding and accountability!</a:t>
            </a:r>
          </a:p>
        </p:txBody>
      </p:sp>
    </p:spTree>
    <p:extLst>
      <p:ext uri="{BB962C8B-B14F-4D97-AF65-F5344CB8AC3E}">
        <p14:creationId xmlns:p14="http://schemas.microsoft.com/office/powerpoint/2010/main" val="1676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4">
                                            <p:txEl>
                                              <p:pRg st="2" end="2"/>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14">
                                            <p:txEl>
                                              <p:pRg st="9" end="9"/>
                                            </p:tx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2500"/>
                                  </p:stCondLst>
                                  <p:childTnLst>
                                    <p:set>
                                      <p:cBhvr>
                                        <p:cTn id="27" dur="1" fill="hold">
                                          <p:stCondLst>
                                            <p:cond delay="0"/>
                                          </p:stCondLst>
                                        </p:cTn>
                                        <p:tgtEl>
                                          <p:spTgt spid="14">
                                            <p:txEl>
                                              <p:pRg st="11" end="11"/>
                                            </p:txEl>
                                          </p:spTgt>
                                        </p:tgtEl>
                                        <p:attrNameLst>
                                          <p:attrName>style.visibility</p:attrName>
                                        </p:attrNameLst>
                                      </p:cBhvr>
                                      <p:to>
                                        <p:strVal val="visible"/>
                                      </p:to>
                                    </p:set>
                                  </p:childTnLst>
                                </p:cTn>
                              </p:par>
                            </p:childTnLst>
                          </p:cTn>
                        </p:par>
                        <p:par>
                          <p:cTn id="28" fill="hold">
                            <p:stCondLst>
                              <p:cond delay="4500"/>
                            </p:stCondLst>
                            <p:childTnLst>
                              <p:par>
                                <p:cTn id="29" presetID="1" presetClass="entr" presetSubtype="0" fill="hold" grpId="0" nodeType="afterEffect">
                                  <p:stCondLst>
                                    <p:cond delay="1000"/>
                                  </p:stCondLst>
                                  <p:childTnLst>
                                    <p:set>
                                      <p:cBhvr>
                                        <p:cTn id="30" dur="1" fill="hold">
                                          <p:stCondLst>
                                            <p:cond delay="0"/>
                                          </p:stCondLst>
                                        </p:cTn>
                                        <p:tgtEl>
                                          <p:spTgt spid="14">
                                            <p:txEl>
                                              <p:pRg st="13" end="13"/>
                                            </p:txEl>
                                          </p:spTgt>
                                        </p:tgtEl>
                                        <p:attrNameLst>
                                          <p:attrName>style.visibility</p:attrName>
                                        </p:attrNameLst>
                                      </p:cBhvr>
                                      <p:to>
                                        <p:strVal val="visible"/>
                                      </p:to>
                                    </p:set>
                                  </p:childTnLst>
                                </p:cTn>
                              </p:par>
                            </p:childTnLst>
                          </p:cTn>
                        </p:par>
                        <p:par>
                          <p:cTn id="31" fill="hold">
                            <p:stCondLst>
                              <p:cond delay="5500"/>
                            </p:stCondLst>
                            <p:childTnLst>
                              <p:par>
                                <p:cTn id="32" presetID="1" presetClass="entr" presetSubtype="0" fill="hold" grpId="0" nodeType="afterEffect">
                                  <p:stCondLst>
                                    <p:cond delay="1000"/>
                                  </p:stCondLst>
                                  <p:iterate type="wd">
                                    <p:tmAbs val="300"/>
                                  </p:iterate>
                                  <p:childTnLst>
                                    <p:set>
                                      <p:cBhvr>
                                        <p:cTn id="33" dur="1" fill="hold">
                                          <p:stCondLst>
                                            <p:cond delay="0"/>
                                          </p:stCondLst>
                                        </p:cTn>
                                        <p:tgtEl>
                                          <p:spTgt spid="14">
                                            <p:txEl>
                                              <p:pRg st="14" end="14"/>
                                            </p:txEl>
                                          </p:spTgt>
                                        </p:tgtEl>
                                        <p:attrNameLst>
                                          <p:attrName>style.visibility</p:attrName>
                                        </p:attrNameLst>
                                      </p:cBhvr>
                                      <p:to>
                                        <p:strVal val="visible"/>
                                      </p:to>
                                    </p:set>
                                  </p:childTnLst>
                                </p:cTn>
                              </p:par>
                            </p:childTnLst>
                          </p:cTn>
                        </p:par>
                        <p:par>
                          <p:cTn id="34" fill="hold">
                            <p:stCondLst>
                              <p:cond delay="9201"/>
                            </p:stCondLst>
                            <p:childTnLst>
                              <p:par>
                                <p:cTn id="35" presetID="1" presetClass="entr" presetSubtype="0" fill="hold" grpId="0" nodeType="afterEffect">
                                  <p:stCondLst>
                                    <p:cond delay="1000"/>
                                  </p:stCondLst>
                                  <p:iterate type="wd">
                                    <p:tmAbs val="300"/>
                                  </p:iterate>
                                  <p:childTnLst>
                                    <p:set>
                                      <p:cBhvr>
                                        <p:cTn id="36" dur="1" fill="hold">
                                          <p:stCondLst>
                                            <p:cond delay="0"/>
                                          </p:stCondLst>
                                        </p:cTn>
                                        <p:tgtEl>
                                          <p:spTgt spid="1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11AE-00E1-4FA3-851B-3B9797B722CA}"/>
              </a:ext>
            </a:extLst>
          </p:cNvPr>
          <p:cNvSpPr>
            <a:spLocks noGrp="1"/>
          </p:cNvSpPr>
          <p:nvPr>
            <p:ph type="title"/>
          </p:nvPr>
        </p:nvSpPr>
        <p:spPr>
          <a:xfrm>
            <a:off x="1828800" y="-83629"/>
            <a:ext cx="6858000" cy="990600"/>
          </a:xfrm>
        </p:spPr>
        <p:txBody>
          <a:bodyPr>
            <a:normAutofit/>
          </a:bodyPr>
          <a:lstStyle/>
          <a:p>
            <a:r>
              <a:rPr lang="en-US" sz="4000">
                <a:solidFill>
                  <a:srgbClr val="CCF0F5"/>
                </a:solidFill>
                <a:latin typeface="Tw Cen MT Condensed" panose="020B0606020104020203" pitchFamily="34" charset="0"/>
              </a:rPr>
              <a:t>Helpful resources</a:t>
            </a:r>
          </a:p>
        </p:txBody>
      </p:sp>
      <p:sp>
        <p:nvSpPr>
          <p:cNvPr id="3" name="Slide Number Placeholder 2">
            <a:extLst>
              <a:ext uri="{FF2B5EF4-FFF2-40B4-BE49-F238E27FC236}">
                <a16:creationId xmlns:a16="http://schemas.microsoft.com/office/drawing/2014/main" id="{308F37EB-B169-432D-B0E3-1B5152D88CDF}"/>
              </a:ext>
            </a:extLst>
          </p:cNvPr>
          <p:cNvSpPr>
            <a:spLocks noGrp="1"/>
          </p:cNvSpPr>
          <p:nvPr>
            <p:ph type="sldNum" sz="quarter" idx="12"/>
          </p:nvPr>
        </p:nvSpPr>
        <p:spPr/>
        <p:txBody>
          <a:bodyPr/>
          <a:lstStyle/>
          <a:p>
            <a:pPr>
              <a:defRPr/>
            </a:pPr>
            <a:fld id="{2F0C4421-5918-4AA3-AE4A-C36EDD2FD6EB}" type="slidenum">
              <a:rPr lang="en-US">
                <a:solidFill>
                  <a:srgbClr val="171616">
                    <a:tint val="75000"/>
                  </a:srgbClr>
                </a:solidFill>
              </a:rPr>
              <a:pPr>
                <a:defRPr/>
              </a:pPr>
              <a:t>17</a:t>
            </a:fld>
            <a:endParaRPr lang="en-US">
              <a:solidFill>
                <a:srgbClr val="171616">
                  <a:tint val="75000"/>
                </a:srgbClr>
              </a:solidFill>
            </a:endParaRPr>
          </a:p>
        </p:txBody>
      </p:sp>
      <p:sp>
        <p:nvSpPr>
          <p:cNvPr id="4" name="Content Placeholder 3">
            <a:extLst>
              <a:ext uri="{FF2B5EF4-FFF2-40B4-BE49-F238E27FC236}">
                <a16:creationId xmlns:a16="http://schemas.microsoft.com/office/drawing/2014/main" id="{AF1A1B37-AB46-4F3B-9A53-7B5FA730AD81}"/>
              </a:ext>
            </a:extLst>
          </p:cNvPr>
          <p:cNvSpPr>
            <a:spLocks noGrp="1"/>
          </p:cNvSpPr>
          <p:nvPr>
            <p:ph sz="quarter" idx="1"/>
          </p:nvPr>
        </p:nvSpPr>
        <p:spPr>
          <a:xfrm>
            <a:off x="2019300" y="1024416"/>
            <a:ext cx="8153400" cy="4919184"/>
          </a:xfrm>
        </p:spPr>
        <p:txBody>
          <a:bodyPr>
            <a:normAutofit/>
          </a:bodyPr>
          <a:lstStyle/>
          <a:p>
            <a:pPr>
              <a:buClr>
                <a:schemeClr val="bg2">
                  <a:lumMod val="50000"/>
                </a:schemeClr>
              </a:buClr>
            </a:pPr>
            <a:endParaRPr lang="en-US" sz="3200"/>
          </a:p>
          <a:p>
            <a:pPr>
              <a:buClr>
                <a:schemeClr val="accent2">
                  <a:lumMod val="25000"/>
                </a:schemeClr>
              </a:buClr>
            </a:pPr>
            <a:r>
              <a:rPr lang="en-US" sz="3200">
                <a:solidFill>
                  <a:schemeClr val="accent2">
                    <a:lumMod val="25000"/>
                  </a:schemeClr>
                </a:solidFill>
              </a:rPr>
              <a:t>PEIMS Reports Help</a:t>
            </a:r>
            <a:endParaRPr lang="en-US" sz="3200">
              <a:solidFill>
                <a:schemeClr val="accent2">
                  <a:lumMod val="25000"/>
                </a:schemeClr>
              </a:solidFill>
              <a:hlinkClick r:id="rId2">
                <a:extLst>
                  <a:ext uri="{A12FA001-AC4F-418D-AE19-62706E023703}">
                    <ahyp:hlinkClr xmlns:ahyp="http://schemas.microsoft.com/office/drawing/2018/hyperlinkcolor" val="tx"/>
                  </a:ext>
                </a:extLst>
              </a:hlinkClick>
            </a:endParaRPr>
          </a:p>
          <a:p>
            <a:pPr>
              <a:buClr>
                <a:schemeClr val="bg2">
                  <a:lumMod val="50000"/>
                </a:schemeClr>
              </a:buClr>
            </a:pPr>
            <a:endParaRPr lang="en-US" sz="3200">
              <a:hlinkClick r:id="rId2">
                <a:extLst>
                  <a:ext uri="{A12FA001-AC4F-418D-AE19-62706E023703}">
                    <ahyp:hlinkClr xmlns:ahyp="http://schemas.microsoft.com/office/drawing/2018/hyperlinkcolor" val="tx"/>
                  </a:ext>
                </a:extLst>
              </a:hlinkClick>
            </a:endParaRPr>
          </a:p>
          <a:p>
            <a:pPr>
              <a:buClr>
                <a:schemeClr val="bg2">
                  <a:lumMod val="50000"/>
                </a:schemeClr>
              </a:buClr>
            </a:pPr>
            <a:endParaRPr lang="en-US" sz="3200">
              <a:hlinkClick r:id="rId2">
                <a:extLst>
                  <a:ext uri="{A12FA001-AC4F-418D-AE19-62706E023703}">
                    <ahyp:hlinkClr xmlns:ahyp="http://schemas.microsoft.com/office/drawing/2018/hyperlinkcolor" val="tx"/>
                  </a:ext>
                </a:extLst>
              </a:hlinkClick>
            </a:endParaRPr>
          </a:p>
          <a:p>
            <a:pPr>
              <a:buClr>
                <a:schemeClr val="bg2">
                  <a:lumMod val="50000"/>
                </a:schemeClr>
              </a:buClr>
            </a:pPr>
            <a:endParaRPr lang="en-US" sz="3200">
              <a:hlinkClick r:id="rId2">
                <a:extLst>
                  <a:ext uri="{A12FA001-AC4F-418D-AE19-62706E023703}">
                    <ahyp:hlinkClr xmlns:ahyp="http://schemas.microsoft.com/office/drawing/2018/hyperlinkcolor" val="tx"/>
                  </a:ext>
                </a:extLst>
              </a:hlinkClick>
            </a:endParaRPr>
          </a:p>
          <a:p>
            <a:pPr>
              <a:buClr>
                <a:schemeClr val="bg2">
                  <a:lumMod val="50000"/>
                </a:schemeClr>
              </a:buClr>
            </a:pPr>
            <a:endParaRPr lang="en-US" sz="3200">
              <a:hlinkClick r:id="rId2">
                <a:extLst>
                  <a:ext uri="{A12FA001-AC4F-418D-AE19-62706E023703}">
                    <ahyp:hlinkClr xmlns:ahyp="http://schemas.microsoft.com/office/drawing/2018/hyperlinkcolor" val="tx"/>
                  </a:ext>
                </a:extLst>
              </a:hlinkClick>
            </a:endParaRPr>
          </a:p>
          <a:p>
            <a:pPr>
              <a:buClr>
                <a:schemeClr val="accent2">
                  <a:lumMod val="25000"/>
                </a:schemeClr>
              </a:buClr>
            </a:pPr>
            <a:r>
              <a:rPr lang="en-US" sz="3200">
                <a:hlinkClick r:id="rId2">
                  <a:extLst>
                    <a:ext uri="{A12FA001-AC4F-418D-AE19-62706E023703}">
                      <ahyp:hlinkClr xmlns:ahyp="http://schemas.microsoft.com/office/drawing/2018/hyperlinkcolor" val="tx"/>
                    </a:ext>
                  </a:extLst>
                </a:hlinkClick>
              </a:rPr>
              <a:t>TIMS Knowledge Base Articles  </a:t>
            </a:r>
            <a:endParaRPr lang="en-US" sz="3200"/>
          </a:p>
          <a:p>
            <a:pPr marL="0" indent="0">
              <a:buNone/>
            </a:pPr>
            <a:endParaRPr lang="en-US"/>
          </a:p>
          <a:p>
            <a:pPr>
              <a:buFont typeface="Wingdings" panose="05000000000000000000" pitchFamily="2" charset="2"/>
              <a:buChar char="q"/>
            </a:pPr>
            <a:endParaRPr lang="en-US"/>
          </a:p>
        </p:txBody>
      </p:sp>
      <p:pic>
        <p:nvPicPr>
          <p:cNvPr id="5" name="Picture 4">
            <a:extLst>
              <a:ext uri="{FF2B5EF4-FFF2-40B4-BE49-F238E27FC236}">
                <a16:creationId xmlns:a16="http://schemas.microsoft.com/office/drawing/2014/main" id="{2AD91C65-654B-45F9-A1CB-445078DA59DB}"/>
              </a:ext>
            </a:extLst>
          </p:cNvPr>
          <p:cNvPicPr>
            <a:picLocks noChangeAspect="1"/>
          </p:cNvPicPr>
          <p:nvPr/>
        </p:nvPicPr>
        <p:blipFill>
          <a:blip r:embed="rId3"/>
          <a:stretch>
            <a:fillRect/>
          </a:stretch>
        </p:blipFill>
        <p:spPr>
          <a:xfrm>
            <a:off x="2455719" y="2177328"/>
            <a:ext cx="7716981" cy="1838325"/>
          </a:xfrm>
          <a:prstGeom prst="rect">
            <a:avLst/>
          </a:prstGeom>
        </p:spPr>
      </p:pic>
      <p:sp>
        <p:nvSpPr>
          <p:cNvPr id="6" name="Rectangle 5">
            <a:extLst>
              <a:ext uri="{FF2B5EF4-FFF2-40B4-BE49-F238E27FC236}">
                <a16:creationId xmlns:a16="http://schemas.microsoft.com/office/drawing/2014/main" id="{E9579C4B-E881-4323-83B1-1F7AC9BCC075}"/>
              </a:ext>
            </a:extLst>
          </p:cNvPr>
          <p:cNvSpPr/>
          <p:nvPr/>
        </p:nvSpPr>
        <p:spPr>
          <a:xfrm>
            <a:off x="8334996" y="3629891"/>
            <a:ext cx="1571003" cy="3857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02874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a:latin typeface="+mn-lt"/>
              </a:rPr>
              <a:t>ESC 11 Contact information</a:t>
            </a:r>
          </a:p>
        </p:txBody>
      </p:sp>
      <p:pic>
        <p:nvPicPr>
          <p:cNvPr id="6" name="Picture 5">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670030" y="6356358"/>
            <a:ext cx="381000" cy="384011"/>
          </a:xfrm>
          <a:prstGeom prst="rect">
            <a:avLst/>
          </a:prstGeom>
        </p:spPr>
      </p:pic>
      <p:sp>
        <p:nvSpPr>
          <p:cNvPr id="5" name="Slide Number Placeholder 4">
            <a:extLst>
              <a:ext uri="{FF2B5EF4-FFF2-40B4-BE49-F238E27FC236}">
                <a16:creationId xmlns:a16="http://schemas.microsoft.com/office/drawing/2014/main" id="{E52E80D8-2267-4D9D-AE86-4A3BE4820FDA}"/>
              </a:ext>
            </a:extLst>
          </p:cNvPr>
          <p:cNvSpPr>
            <a:spLocks noGrp="1"/>
          </p:cNvSpPr>
          <p:nvPr>
            <p:ph type="sldNum" sz="quarter" idx="12"/>
          </p:nvPr>
        </p:nvSpPr>
        <p:spPr/>
        <p:txBody>
          <a:bodyPr/>
          <a:lstStyle/>
          <a:p>
            <a:pPr>
              <a:defRPr/>
            </a:pPr>
            <a:fld id="{25037DA4-2335-4A87-8586-64B2BAB08211}" type="slidenum">
              <a:rPr lang="en-US">
                <a:solidFill>
                  <a:srgbClr val="171616">
                    <a:tint val="75000"/>
                  </a:srgbClr>
                </a:solidFill>
              </a:rPr>
              <a:pPr>
                <a:defRPr/>
              </a:pPr>
              <a:t>18</a:t>
            </a:fld>
            <a:endParaRPr lang="en-US">
              <a:solidFill>
                <a:srgbClr val="171616">
                  <a:tint val="75000"/>
                </a:srgbClr>
              </a:solidFill>
            </a:endParaRPr>
          </a:p>
        </p:txBody>
      </p:sp>
      <p:sp>
        <p:nvSpPr>
          <p:cNvPr id="8" name="TextBox 7">
            <a:extLst>
              <a:ext uri="{FF2B5EF4-FFF2-40B4-BE49-F238E27FC236}">
                <a16:creationId xmlns:a16="http://schemas.microsoft.com/office/drawing/2014/main" id="{39E11193-3A08-4754-98A8-AA7A704321BA}"/>
              </a:ext>
            </a:extLst>
          </p:cNvPr>
          <p:cNvSpPr txBox="1"/>
          <p:nvPr/>
        </p:nvSpPr>
        <p:spPr>
          <a:xfrm>
            <a:off x="673331" y="1648160"/>
            <a:ext cx="10008524" cy="3063916"/>
          </a:xfrm>
          <a:prstGeom prst="rect">
            <a:avLst/>
          </a:prstGeom>
          <a:noFill/>
        </p:spPr>
        <p:txBody>
          <a:bodyPr wrap="square">
            <a:spAutoFit/>
          </a:bodyPr>
          <a:lstStyle/>
          <a:p>
            <a:pPr marL="0" marR="0">
              <a:lnSpc>
                <a:spcPct val="107000"/>
              </a:lnSpc>
              <a:spcBef>
                <a:spcPts val="0"/>
              </a:spcBef>
              <a:spcAft>
                <a:spcPts val="800"/>
              </a:spcAft>
            </a:pPr>
            <a:r>
              <a:rPr lang="en-US" sz="2400" dirty="0">
                <a:ln>
                  <a:noFill/>
                </a:ln>
                <a:solidFill>
                  <a:srgbClr val="00B050"/>
                </a:solidFill>
                <a:effectLst>
                  <a:outerShdw blurRad="38100" dist="25400" dir="5400000" algn="ctr">
                    <a:srgbClr val="6E747A">
                      <a:alpha val="43000"/>
                    </a:srgbClr>
                  </a:outerShdw>
                </a:effectLst>
                <a:latin typeface="Arial Rounded MT Bold" panose="020F0704030504030204" pitchFamily="34" charset="0"/>
                <a:ea typeface="Calibri" panose="020F0502020204030204" pitchFamily="34" charset="0"/>
                <a:cs typeface="Times New Roman" panose="02020603050405020304" pitchFamily="18" charset="0"/>
              </a:rPr>
              <a:t>ESC 11 TSDS PEIMS SUPPORT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ln>
                  <a:noFill/>
                </a:ln>
                <a:solidFill>
                  <a:srgbClr val="4472C4"/>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Mary Morgan – 817-740-7618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ln>
                  <a:noFill/>
                </a:ln>
                <a:solidFill>
                  <a:srgbClr val="4472C4"/>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Deanna Harris - 817-740-3677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ln>
                  <a:noFill/>
                </a:ln>
                <a:solidFill>
                  <a:srgbClr val="00B05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TSDS TECHNICAL SUPPORT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ln>
                  <a:noFill/>
                </a:ln>
                <a:solidFill>
                  <a:srgbClr val="4472C4"/>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Lynne Summerlin – 817-740-7679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ln>
                  <a:noFill/>
                </a:ln>
                <a:solidFill>
                  <a:srgbClr val="00B05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ESC 11 STUDENT SUPPORT SUPERVISOR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ln>
                  <a:noFill/>
                </a:ln>
                <a:solidFill>
                  <a:srgbClr val="0070C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Stephanie Smelley – 817-740-7602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B6FC9A5-740C-49EB-8942-10B1D1799940}"/>
              </a:ext>
            </a:extLst>
          </p:cNvPr>
          <p:cNvSpPr>
            <a:spLocks noGrp="1"/>
          </p:cNvSpPr>
          <p:nvPr>
            <p:ph type="body" idx="1"/>
          </p:nvPr>
        </p:nvSpPr>
        <p:spPr>
          <a:xfrm>
            <a:off x="2095500" y="320906"/>
            <a:ext cx="7886700" cy="4427163"/>
          </a:xfrm>
        </p:spPr>
        <p:txBody>
          <a:bodyPr vert="horz" lIns="91440" tIns="45720" rIns="91440" bIns="45720" rtlCol="0" anchor="t">
            <a:normAutofit/>
          </a:bodyPr>
          <a:lstStyle/>
          <a:p>
            <a:pPr marL="571500" indent="-571500">
              <a:buClr>
                <a:schemeClr val="accent2">
                  <a:lumMod val="25000"/>
                </a:schemeClr>
              </a:buClr>
              <a:buFont typeface="+mj-lt"/>
              <a:buAutoNum type="romanUcPeriod"/>
            </a:pPr>
            <a:r>
              <a:rPr lang="en-US" sz="3200" b="1" dirty="0">
                <a:solidFill>
                  <a:schemeClr val="accent2">
                    <a:lumMod val="25000"/>
                  </a:schemeClr>
                </a:solidFill>
                <a:latin typeface="Tw Cen MT"/>
                <a:hlinkClick r:id="rId2" action="ppaction://hlinksldjump">
                  <a:extLst>
                    <a:ext uri="{A12FA001-AC4F-418D-AE19-62706E023703}">
                      <ahyp:hlinkClr xmlns:ahyp="http://schemas.microsoft.com/office/drawing/2018/hyperlinkcolor" val="tx"/>
                    </a:ext>
                  </a:extLst>
                </a:hlinkClick>
              </a:rPr>
              <a:t>PEIMS Fall Reports Review</a:t>
            </a:r>
            <a:endParaRPr lang="en-US" sz="3200" b="1" dirty="0">
              <a:solidFill>
                <a:schemeClr val="accent2">
                  <a:lumMod val="25000"/>
                </a:schemeClr>
              </a:solidFill>
              <a:latin typeface="Tw Cen MT"/>
            </a:endParaRPr>
          </a:p>
          <a:p>
            <a:pPr marL="400050" indent="-400050">
              <a:buClr>
                <a:schemeClr val="accent2">
                  <a:lumMod val="25000"/>
                </a:schemeClr>
              </a:buClr>
              <a:buSzPct val="70000"/>
              <a:buFont typeface="+mj-lt"/>
              <a:buAutoNum type="romanUcPeriod"/>
            </a:pPr>
            <a:endParaRPr lang="en-US" sz="1600" b="1" dirty="0">
              <a:solidFill>
                <a:schemeClr val="accent2">
                  <a:lumMod val="25000"/>
                </a:schemeClr>
              </a:solidFill>
            </a:endParaRPr>
          </a:p>
          <a:p>
            <a:pPr marL="571500" indent="-571500">
              <a:buClr>
                <a:schemeClr val="accent2">
                  <a:lumMod val="25000"/>
                </a:schemeClr>
              </a:buClr>
              <a:buSzPct val="100000"/>
              <a:buFont typeface="+mj-lt"/>
              <a:buAutoNum type="romanUcPeriod"/>
            </a:pPr>
            <a:endParaRPr lang="en-US" sz="3200" b="1" dirty="0">
              <a:solidFill>
                <a:schemeClr val="accent2">
                  <a:lumMod val="25000"/>
                </a:schemeClr>
              </a:solidFill>
              <a:latin typeface="Tw Cen MT"/>
            </a:endParaRPr>
          </a:p>
          <a:p>
            <a:pPr marL="571500" indent="-571500">
              <a:buClr>
                <a:schemeClr val="accent2">
                  <a:lumMod val="25000"/>
                </a:schemeClr>
              </a:buClr>
              <a:buSzPct val="100000"/>
              <a:buFont typeface="+mj-lt"/>
              <a:buAutoNum type="romanUcPeriod"/>
            </a:pPr>
            <a:r>
              <a:rPr lang="en-US" sz="3200" b="1" dirty="0">
                <a:solidFill>
                  <a:schemeClr val="accent2">
                    <a:lumMod val="25000"/>
                  </a:schemeClr>
                </a:solidFill>
                <a:latin typeface="Tw Cen MT"/>
                <a:hlinkClick r:id="" action="ppaction://noaction">
                  <a:extLst>
                    <a:ext uri="{A12FA001-AC4F-418D-AE19-62706E023703}">
                      <ahyp:hlinkClr xmlns:ahyp="http://schemas.microsoft.com/office/drawing/2018/hyperlinkcolor" val="tx"/>
                    </a:ext>
                  </a:extLst>
                </a:hlinkClick>
              </a:rPr>
              <a:t>Wrap Up and Helpful Resources</a:t>
            </a:r>
            <a:endParaRPr lang="en-US" sz="3200" b="1" dirty="0">
              <a:solidFill>
                <a:schemeClr val="accent2">
                  <a:lumMod val="25000"/>
                </a:schemeClr>
              </a:solidFill>
              <a:latin typeface="Tw Cen MT"/>
            </a:endParaRPr>
          </a:p>
          <a:p>
            <a:pPr marL="571500" indent="-571500">
              <a:buClr>
                <a:schemeClr val="bg2">
                  <a:lumMod val="50000"/>
                </a:schemeClr>
              </a:buClr>
              <a:buFont typeface="+mj-lt"/>
              <a:buAutoNum type="romanUcPeriod"/>
            </a:pPr>
            <a:endParaRPr lang="en-US" sz="3200" b="1" dirty="0">
              <a:solidFill>
                <a:schemeClr val="accent2">
                  <a:lumMod val="25000"/>
                </a:schemeClr>
              </a:solidFill>
            </a:endParaRPr>
          </a:p>
          <a:p>
            <a:endParaRPr lang="en-US" dirty="0"/>
          </a:p>
        </p:txBody>
      </p:sp>
      <p:sp>
        <p:nvSpPr>
          <p:cNvPr id="6" name="Slide Number Placeholder 5"/>
          <p:cNvSpPr>
            <a:spLocks noGrp="1"/>
          </p:cNvSpPr>
          <p:nvPr>
            <p:ph type="sldNum" sz="quarter" idx="12"/>
          </p:nvPr>
        </p:nvSpPr>
        <p:spPr/>
        <p:txBody>
          <a:bodyPr>
            <a:normAutofit/>
          </a:bodyPr>
          <a:lstStyle/>
          <a:p>
            <a:pPr algn="ctr">
              <a:defRPr/>
            </a:pPr>
            <a:fld id="{25037DA4-2335-4A87-8586-64B2BAB08211}" type="slidenum">
              <a:rPr lang="en-US" sz="1400" b="1">
                <a:solidFill>
                  <a:srgbClr val="FFFFFF"/>
                </a:solidFill>
                <a:latin typeface="Tw Cen MT"/>
              </a:rPr>
              <a:pPr algn="ctr">
                <a:defRPr/>
              </a:pPr>
              <a:t>2</a:t>
            </a:fld>
            <a:endParaRPr lang="en-US" sz="1400" b="1">
              <a:solidFill>
                <a:srgbClr val="FFFFFF"/>
              </a:solidFill>
              <a:latin typeface="Tw Cen MT"/>
            </a:endParaRPr>
          </a:p>
        </p:txBody>
      </p:sp>
      <p:sp>
        <p:nvSpPr>
          <p:cNvPr id="5" name="Title 4">
            <a:extLst>
              <a:ext uri="{FF2B5EF4-FFF2-40B4-BE49-F238E27FC236}">
                <a16:creationId xmlns:a16="http://schemas.microsoft.com/office/drawing/2014/main" id="{F66166DE-23C0-4980-A119-718164F8D009}"/>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195215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dirty="0"/>
              <a:t>Reviewing the Information on all PEIMS Reports</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Content Placeholder 13">
            <a:extLst>
              <a:ext uri="{FF2B5EF4-FFF2-40B4-BE49-F238E27FC236}">
                <a16:creationId xmlns:a16="http://schemas.microsoft.com/office/drawing/2014/main" id="{EBD56AC0-483A-44F8-8532-EA1ACE8CE07C}"/>
              </a:ext>
            </a:extLst>
          </p:cNvPr>
          <p:cNvSpPr>
            <a:spLocks noGrp="1"/>
          </p:cNvSpPr>
          <p:nvPr>
            <p:ph idx="1"/>
          </p:nvPr>
        </p:nvSpPr>
        <p:spPr>
          <a:xfrm>
            <a:off x="403413" y="913757"/>
            <a:ext cx="11362764" cy="5445480"/>
          </a:xfrm>
        </p:spPr>
        <p:txBody>
          <a:bodyPr vert="horz" lIns="91440" tIns="45720" rIns="91440" bIns="45720" rtlCol="0" anchor="t">
            <a:normAutofit/>
          </a:bodyPr>
          <a:lstStyle/>
          <a:p>
            <a:pPr>
              <a:buClr>
                <a:schemeClr val="accent2">
                  <a:lumMod val="25000"/>
                </a:schemeClr>
              </a:buClr>
              <a:buSzPct val="100000"/>
            </a:pPr>
            <a:endParaRPr lang="en-US" sz="2600" dirty="0">
              <a:solidFill>
                <a:schemeClr val="accent2">
                  <a:lumMod val="25000"/>
                </a:schemeClr>
              </a:solidFill>
            </a:endParaRPr>
          </a:p>
          <a:p>
            <a:pPr>
              <a:buClr>
                <a:schemeClr val="accent2">
                  <a:lumMod val="25000"/>
                </a:schemeClr>
              </a:buClr>
              <a:buSzPct val="100000"/>
            </a:pPr>
            <a:endParaRPr lang="en-US" sz="2600" dirty="0">
              <a:solidFill>
                <a:schemeClr val="accent2">
                  <a:lumMod val="25000"/>
                </a:schemeClr>
              </a:solidFill>
            </a:endParaRPr>
          </a:p>
          <a:p>
            <a:pPr>
              <a:buClr>
                <a:schemeClr val="accent2">
                  <a:lumMod val="25000"/>
                </a:schemeClr>
              </a:buClr>
              <a:buSzPct val="100000"/>
            </a:pPr>
            <a:r>
              <a:rPr lang="en-US" sz="2600" dirty="0">
                <a:solidFill>
                  <a:schemeClr val="accent2">
                    <a:lumMod val="25000"/>
                  </a:schemeClr>
                </a:solidFill>
                <a:latin typeface="Tw Cen MT"/>
              </a:rPr>
              <a:t>The information in this document is to assist LEAs in understanding the importance of verifying the data on the PEIMS reports data submissions.</a:t>
            </a:r>
          </a:p>
          <a:p>
            <a:pPr>
              <a:buClr>
                <a:schemeClr val="accent2">
                  <a:lumMod val="25000"/>
                </a:schemeClr>
              </a:buClr>
              <a:buSzPct val="100000"/>
            </a:pPr>
            <a:endParaRPr lang="en-US" sz="2600" dirty="0">
              <a:solidFill>
                <a:schemeClr val="accent2">
                  <a:lumMod val="25000"/>
                </a:schemeClr>
              </a:solidFill>
            </a:endParaRPr>
          </a:p>
          <a:p>
            <a:pPr>
              <a:buClr>
                <a:schemeClr val="accent2">
                  <a:lumMod val="25000"/>
                </a:schemeClr>
              </a:buClr>
              <a:buSzPct val="100000"/>
            </a:pPr>
            <a:r>
              <a:rPr lang="en-US" sz="2600" dirty="0">
                <a:solidFill>
                  <a:schemeClr val="accent2">
                    <a:lumMod val="25000"/>
                  </a:schemeClr>
                </a:solidFill>
                <a:latin typeface="Tw Cen MT"/>
              </a:rPr>
              <a:t>Occasionally, LEAs may discover when their accountability ratings are released, that there was incorrect or incomplete data reported in their PEIMS submission.</a:t>
            </a:r>
          </a:p>
          <a:p>
            <a:pPr lvl="1">
              <a:buClr>
                <a:schemeClr val="accent2">
                  <a:lumMod val="25000"/>
                </a:schemeClr>
              </a:buClr>
              <a:buSzPct val="100000"/>
              <a:buFont typeface="Wingdings" panose="05000000000000000000" pitchFamily="2" charset="2"/>
              <a:buChar char="Ø"/>
            </a:pPr>
            <a:r>
              <a:rPr lang="en-US" sz="2200" dirty="0">
                <a:solidFill>
                  <a:schemeClr val="accent2">
                    <a:lumMod val="25000"/>
                  </a:schemeClr>
                </a:solidFill>
                <a:latin typeface="Tw Cen MT"/>
              </a:rPr>
              <a:t>One common example is Economically Disadvantaged in the PEIMS Fall submission</a:t>
            </a:r>
          </a:p>
          <a:p>
            <a:pPr>
              <a:buClr>
                <a:schemeClr val="accent2">
                  <a:lumMod val="25000"/>
                </a:schemeClr>
              </a:buClr>
              <a:buSzPct val="100000"/>
            </a:pPr>
            <a:endParaRPr lang="en-US" sz="2600" dirty="0">
              <a:solidFill>
                <a:schemeClr val="accent2">
                  <a:lumMod val="25000"/>
                </a:schemeClr>
              </a:solidFill>
            </a:endParaRPr>
          </a:p>
          <a:p>
            <a:pPr>
              <a:buClr>
                <a:schemeClr val="accent2">
                  <a:lumMod val="25000"/>
                </a:schemeClr>
              </a:buClr>
              <a:buSzPct val="100000"/>
            </a:pPr>
            <a:r>
              <a:rPr lang="en-US" sz="2600" dirty="0">
                <a:solidFill>
                  <a:schemeClr val="accent2">
                    <a:lumMod val="25000"/>
                  </a:schemeClr>
                </a:solidFill>
                <a:latin typeface="Tw Cen MT"/>
              </a:rPr>
              <a:t>This document will cover the importance of the data reported and how it could affect accountability or funding.</a:t>
            </a:r>
          </a:p>
          <a:p>
            <a:pPr marL="0" indent="0">
              <a:buClr>
                <a:schemeClr val="accent2">
                  <a:lumMod val="25000"/>
                </a:schemeClr>
              </a:buClr>
              <a:buSzPct val="100000"/>
              <a:buNone/>
            </a:pPr>
            <a:endParaRPr lang="en-US" sz="2600" dirty="0">
              <a:solidFill>
                <a:schemeClr val="accent2">
                  <a:lumMod val="25000"/>
                </a:schemeClr>
              </a:solidFill>
            </a:endParaRPr>
          </a:p>
          <a:p>
            <a:pPr marL="0" indent="0">
              <a:buClr>
                <a:schemeClr val="accent2">
                  <a:lumMod val="25000"/>
                </a:schemeClr>
              </a:buClr>
              <a:buSzPct val="100000"/>
              <a:buNone/>
            </a:pPr>
            <a:endParaRPr lang="en-US" sz="1800" dirty="0">
              <a:solidFill>
                <a:schemeClr val="accent2">
                  <a:lumMod val="25000"/>
                </a:schemeClr>
              </a:solidFill>
            </a:endParaRPr>
          </a:p>
        </p:txBody>
      </p:sp>
    </p:spTree>
    <p:extLst>
      <p:ext uri="{BB962C8B-B14F-4D97-AF65-F5344CB8AC3E}">
        <p14:creationId xmlns:p14="http://schemas.microsoft.com/office/powerpoint/2010/main" val="208172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dirty="0"/>
              <a:t>Reviewing the Information on all PEIMS Reports</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Content Placeholder 13">
            <a:extLst>
              <a:ext uri="{FF2B5EF4-FFF2-40B4-BE49-F238E27FC236}">
                <a16:creationId xmlns:a16="http://schemas.microsoft.com/office/drawing/2014/main" id="{EBD56AC0-483A-44F8-8532-EA1ACE8CE07C}"/>
              </a:ext>
            </a:extLst>
          </p:cNvPr>
          <p:cNvSpPr>
            <a:spLocks noGrp="1"/>
          </p:cNvSpPr>
          <p:nvPr>
            <p:ph idx="1"/>
          </p:nvPr>
        </p:nvSpPr>
        <p:spPr>
          <a:xfrm>
            <a:off x="403413" y="913756"/>
            <a:ext cx="11362764" cy="5671767"/>
          </a:xfrm>
        </p:spPr>
        <p:txBody>
          <a:bodyPr vert="horz" lIns="91440" tIns="45720" rIns="91440" bIns="45720" rtlCol="0" anchor="t">
            <a:normAutofit fontScale="40000" lnSpcReduction="20000"/>
          </a:bodyPr>
          <a:lstStyle/>
          <a:p>
            <a:pPr>
              <a:buClr>
                <a:schemeClr val="accent2">
                  <a:lumMod val="25000"/>
                </a:schemeClr>
              </a:buClr>
              <a:buSzPct val="100000"/>
            </a:pPr>
            <a:r>
              <a:rPr lang="en-US" sz="6500" dirty="0">
                <a:solidFill>
                  <a:schemeClr val="accent2">
                    <a:lumMod val="25000"/>
                  </a:schemeClr>
                </a:solidFill>
              </a:rPr>
              <a:t>The LEA must verify the data on all reports.</a:t>
            </a:r>
          </a:p>
          <a:p>
            <a:pPr marL="0" indent="0">
              <a:buClr>
                <a:schemeClr val="accent2">
                  <a:lumMod val="25000"/>
                </a:schemeClr>
              </a:buClr>
              <a:buSzPct val="100000"/>
              <a:buNone/>
            </a:pPr>
            <a:endParaRPr lang="en-US" sz="1800" dirty="0">
              <a:solidFill>
                <a:schemeClr val="accent2">
                  <a:lumMod val="25000"/>
                </a:schemeClr>
              </a:solidFill>
            </a:endParaRPr>
          </a:p>
          <a:p>
            <a:pPr lvl="1">
              <a:buClr>
                <a:schemeClr val="accent2">
                  <a:lumMod val="25000"/>
                </a:schemeClr>
              </a:buClr>
              <a:buSzPct val="100000"/>
            </a:pPr>
            <a:r>
              <a:rPr lang="en-US" sz="6500" dirty="0">
                <a:solidFill>
                  <a:schemeClr val="accent2">
                    <a:lumMod val="25000"/>
                  </a:schemeClr>
                </a:solidFill>
              </a:rPr>
              <a:t>PEIMS report verification should be a team effort.</a:t>
            </a:r>
          </a:p>
          <a:p>
            <a:pPr lvl="2">
              <a:buClr>
                <a:schemeClr val="accent2">
                  <a:lumMod val="25000"/>
                </a:schemeClr>
              </a:buClr>
              <a:buSzPct val="100000"/>
            </a:pPr>
            <a:r>
              <a:rPr lang="en-US" sz="4200" dirty="0">
                <a:solidFill>
                  <a:schemeClr val="accent4">
                    <a:lumMod val="75000"/>
                  </a:schemeClr>
                </a:solidFill>
                <a:latin typeface="Tw Cen MT"/>
              </a:rPr>
              <a:t>All Special Program staff should review the reports for their program at district level and campus level.</a:t>
            </a:r>
          </a:p>
          <a:p>
            <a:pPr lvl="2">
              <a:buClr>
                <a:schemeClr val="accent2">
                  <a:lumMod val="25000"/>
                </a:schemeClr>
              </a:buClr>
              <a:buSzPct val="100000"/>
            </a:pPr>
            <a:r>
              <a:rPr lang="en-US" sz="4200" dirty="0">
                <a:solidFill>
                  <a:schemeClr val="accent4">
                    <a:lumMod val="75000"/>
                  </a:schemeClr>
                </a:solidFill>
                <a:latin typeface="Tw Cen MT"/>
              </a:rPr>
              <a:t>Special Education Staff, GT Coordinator, ESL/BIL Program Staff, Homeless Liaison, Migrant Coordinator, Title 1 Director, CTE Coordinator</a:t>
            </a:r>
          </a:p>
          <a:p>
            <a:pPr lvl="2">
              <a:buClr>
                <a:schemeClr val="accent2">
                  <a:lumMod val="25000"/>
                </a:schemeClr>
              </a:buClr>
              <a:buSzPct val="100000"/>
            </a:pPr>
            <a:r>
              <a:rPr lang="en-US" sz="4200" dirty="0">
                <a:solidFill>
                  <a:schemeClr val="accent4">
                    <a:lumMod val="75000"/>
                  </a:schemeClr>
                </a:solidFill>
                <a:latin typeface="Tw Cen MT"/>
              </a:rPr>
              <a:t>Business Office/HR should validate reports with staff and budget/actual data.</a:t>
            </a:r>
          </a:p>
          <a:p>
            <a:pPr lvl="2">
              <a:buClr>
                <a:schemeClr val="accent2">
                  <a:lumMod val="25000"/>
                </a:schemeClr>
              </a:buClr>
              <a:buSzPct val="100000"/>
            </a:pPr>
            <a:r>
              <a:rPr lang="en-US" sz="4200" dirty="0">
                <a:solidFill>
                  <a:schemeClr val="accent4">
                    <a:lumMod val="75000"/>
                  </a:schemeClr>
                </a:solidFill>
                <a:latin typeface="Tw Cen MT"/>
              </a:rPr>
              <a:t>Campus Principals/Assistant Principals should review all campus level reports.</a:t>
            </a:r>
          </a:p>
          <a:p>
            <a:pPr lvl="3">
              <a:buClr>
                <a:schemeClr val="accent2">
                  <a:lumMod val="25000"/>
                </a:schemeClr>
              </a:buClr>
              <a:buSzPct val="100000"/>
            </a:pPr>
            <a:r>
              <a:rPr lang="en-US" sz="4200" dirty="0">
                <a:solidFill>
                  <a:schemeClr val="accent4">
                    <a:lumMod val="75000"/>
                  </a:schemeClr>
                </a:solidFill>
                <a:latin typeface="Tw Cen MT"/>
              </a:rPr>
              <a:t>Attendance, Enrollment, Special Programs, Staff, Calendar, Discipline, Master Schedule, etc.</a:t>
            </a:r>
          </a:p>
          <a:p>
            <a:pPr lvl="2">
              <a:buClr>
                <a:schemeClr val="accent2">
                  <a:lumMod val="25000"/>
                </a:schemeClr>
              </a:buClr>
              <a:buSzPct val="100000"/>
            </a:pPr>
            <a:r>
              <a:rPr lang="en-US" sz="4200" dirty="0">
                <a:solidFill>
                  <a:schemeClr val="accent4">
                    <a:lumMod val="75000"/>
                  </a:schemeClr>
                </a:solidFill>
                <a:latin typeface="Tw Cen MT"/>
              </a:rPr>
              <a:t>Campus Counselors should verify appropriate reports.</a:t>
            </a:r>
          </a:p>
          <a:p>
            <a:pPr lvl="3">
              <a:buClr>
                <a:schemeClr val="accent2">
                  <a:lumMod val="25000"/>
                </a:schemeClr>
              </a:buClr>
              <a:buSzPct val="100000"/>
            </a:pPr>
            <a:r>
              <a:rPr lang="en-US" sz="4200" dirty="0">
                <a:solidFill>
                  <a:schemeClr val="accent4">
                    <a:lumMod val="75000"/>
                  </a:schemeClr>
                </a:solidFill>
                <a:latin typeface="Tw Cen MT"/>
              </a:rPr>
              <a:t>PRS reports, Discipline, Early Reader coding, Course Completion &amp; Dual Credit, Graduate data, Dropout reports</a:t>
            </a:r>
          </a:p>
          <a:p>
            <a:pPr marL="914400" lvl="2" indent="0">
              <a:buClr>
                <a:schemeClr val="accent2">
                  <a:lumMod val="25000"/>
                </a:schemeClr>
              </a:buClr>
              <a:buSzPct val="100000"/>
              <a:buNone/>
            </a:pPr>
            <a:endParaRPr lang="en-US" sz="4200" dirty="0">
              <a:solidFill>
                <a:schemeClr val="accent4">
                  <a:lumMod val="75000"/>
                </a:schemeClr>
              </a:solidFill>
            </a:endParaRPr>
          </a:p>
          <a:p>
            <a:pPr>
              <a:buClr>
                <a:schemeClr val="accent2">
                  <a:lumMod val="25000"/>
                </a:schemeClr>
              </a:buClr>
              <a:buSzPct val="100000"/>
            </a:pPr>
            <a:r>
              <a:rPr lang="en-US" sz="6500" dirty="0">
                <a:solidFill>
                  <a:schemeClr val="accent2">
                    <a:lumMod val="25000"/>
                  </a:schemeClr>
                </a:solidFill>
                <a:latin typeface="Tw Cen MT"/>
              </a:rPr>
              <a:t>Begin verification early to allow time for each team member to review and sign off on their reports.</a:t>
            </a:r>
          </a:p>
          <a:p>
            <a:pPr marL="0" indent="0">
              <a:buClr>
                <a:schemeClr val="accent2">
                  <a:lumMod val="25000"/>
                </a:schemeClr>
              </a:buClr>
              <a:buSzPct val="100000"/>
              <a:buNone/>
            </a:pPr>
            <a:endParaRPr lang="en-US" sz="1800" dirty="0">
              <a:solidFill>
                <a:schemeClr val="accent2">
                  <a:lumMod val="25000"/>
                </a:schemeClr>
              </a:solidFill>
            </a:endParaRPr>
          </a:p>
          <a:p>
            <a:pPr>
              <a:buClr>
                <a:schemeClr val="accent2">
                  <a:lumMod val="25000"/>
                </a:schemeClr>
              </a:buClr>
              <a:buSzPct val="100000"/>
            </a:pPr>
            <a:r>
              <a:rPr lang="en-US" sz="6500" dirty="0">
                <a:solidFill>
                  <a:schemeClr val="accent2">
                    <a:lumMod val="25000"/>
                  </a:schemeClr>
                </a:solidFill>
              </a:rPr>
              <a:t>Validate all reports for accuracy and completeness. </a:t>
            </a:r>
          </a:p>
          <a:p>
            <a:pPr marL="0" indent="0" algn="ctr">
              <a:buSzPct val="70000"/>
              <a:buNone/>
            </a:pPr>
            <a:r>
              <a:rPr lang="en-US" sz="6500" b="1" dirty="0">
                <a:solidFill>
                  <a:schemeClr val="bg2">
                    <a:lumMod val="50000"/>
                  </a:schemeClr>
                </a:solidFill>
              </a:rPr>
              <a:t>Failure to review the reports carefully could affect the LEA’s </a:t>
            </a:r>
          </a:p>
          <a:p>
            <a:pPr marL="0" indent="0" algn="ctr">
              <a:buSzPct val="70000"/>
              <a:buNone/>
            </a:pPr>
            <a:r>
              <a:rPr lang="en-US" sz="6500" b="1" dirty="0">
                <a:solidFill>
                  <a:schemeClr val="bg2">
                    <a:lumMod val="50000"/>
                  </a:schemeClr>
                </a:solidFill>
              </a:rPr>
              <a:t>funding and accountability!</a:t>
            </a:r>
          </a:p>
        </p:txBody>
      </p:sp>
    </p:spTree>
    <p:extLst>
      <p:ext uri="{BB962C8B-B14F-4D97-AF65-F5344CB8AC3E}">
        <p14:creationId xmlns:p14="http://schemas.microsoft.com/office/powerpoint/2010/main" val="86910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4">
                                            <p:txEl>
                                              <p:pRg st="2" end="2"/>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14">
                                            <p:txEl>
                                              <p:pRg st="9" end="9"/>
                                            </p:tx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2500"/>
                                  </p:stCondLst>
                                  <p:childTnLst>
                                    <p:set>
                                      <p:cBhvr>
                                        <p:cTn id="27" dur="1" fill="hold">
                                          <p:stCondLst>
                                            <p:cond delay="0"/>
                                          </p:stCondLst>
                                        </p:cTn>
                                        <p:tgtEl>
                                          <p:spTgt spid="14">
                                            <p:txEl>
                                              <p:pRg st="11" end="11"/>
                                            </p:txEl>
                                          </p:spTgt>
                                        </p:tgtEl>
                                        <p:attrNameLst>
                                          <p:attrName>style.visibility</p:attrName>
                                        </p:attrNameLst>
                                      </p:cBhvr>
                                      <p:to>
                                        <p:strVal val="visible"/>
                                      </p:to>
                                    </p:set>
                                  </p:childTnLst>
                                </p:cTn>
                              </p:par>
                            </p:childTnLst>
                          </p:cTn>
                        </p:par>
                        <p:par>
                          <p:cTn id="28" fill="hold">
                            <p:stCondLst>
                              <p:cond delay="4500"/>
                            </p:stCondLst>
                            <p:childTnLst>
                              <p:par>
                                <p:cTn id="29" presetID="1" presetClass="entr" presetSubtype="0" fill="hold" grpId="0" nodeType="afterEffect">
                                  <p:stCondLst>
                                    <p:cond delay="1000"/>
                                  </p:stCondLst>
                                  <p:childTnLst>
                                    <p:set>
                                      <p:cBhvr>
                                        <p:cTn id="30" dur="1" fill="hold">
                                          <p:stCondLst>
                                            <p:cond delay="0"/>
                                          </p:stCondLst>
                                        </p:cTn>
                                        <p:tgtEl>
                                          <p:spTgt spid="14">
                                            <p:txEl>
                                              <p:pRg st="13" end="13"/>
                                            </p:txEl>
                                          </p:spTgt>
                                        </p:tgtEl>
                                        <p:attrNameLst>
                                          <p:attrName>style.visibility</p:attrName>
                                        </p:attrNameLst>
                                      </p:cBhvr>
                                      <p:to>
                                        <p:strVal val="visible"/>
                                      </p:to>
                                    </p:set>
                                  </p:childTnLst>
                                </p:cTn>
                              </p:par>
                            </p:childTnLst>
                          </p:cTn>
                        </p:par>
                        <p:par>
                          <p:cTn id="31" fill="hold">
                            <p:stCondLst>
                              <p:cond delay="5500"/>
                            </p:stCondLst>
                            <p:childTnLst>
                              <p:par>
                                <p:cTn id="32" presetID="1" presetClass="entr" presetSubtype="0" fill="hold" grpId="0" nodeType="afterEffect">
                                  <p:stCondLst>
                                    <p:cond delay="1000"/>
                                  </p:stCondLst>
                                  <p:iterate type="wd">
                                    <p:tmAbs val="300"/>
                                  </p:iterate>
                                  <p:childTnLst>
                                    <p:set>
                                      <p:cBhvr>
                                        <p:cTn id="33" dur="1" fill="hold">
                                          <p:stCondLst>
                                            <p:cond delay="0"/>
                                          </p:stCondLst>
                                        </p:cTn>
                                        <p:tgtEl>
                                          <p:spTgt spid="14">
                                            <p:txEl>
                                              <p:pRg st="14" end="14"/>
                                            </p:txEl>
                                          </p:spTgt>
                                        </p:tgtEl>
                                        <p:attrNameLst>
                                          <p:attrName>style.visibility</p:attrName>
                                        </p:attrNameLst>
                                      </p:cBhvr>
                                      <p:to>
                                        <p:strVal val="visible"/>
                                      </p:to>
                                    </p:set>
                                  </p:childTnLst>
                                </p:cTn>
                              </p:par>
                            </p:childTnLst>
                          </p:cTn>
                        </p:par>
                        <p:par>
                          <p:cTn id="34" fill="hold">
                            <p:stCondLst>
                              <p:cond delay="9201"/>
                            </p:stCondLst>
                            <p:childTnLst>
                              <p:par>
                                <p:cTn id="35" presetID="1" presetClass="entr" presetSubtype="0" fill="hold" grpId="0" nodeType="afterEffect">
                                  <p:stCondLst>
                                    <p:cond delay="1000"/>
                                  </p:stCondLst>
                                  <p:iterate type="wd">
                                    <p:tmAbs val="300"/>
                                  </p:iterate>
                                  <p:childTnLst>
                                    <p:set>
                                      <p:cBhvr>
                                        <p:cTn id="36" dur="1" fill="hold">
                                          <p:stCondLst>
                                            <p:cond delay="0"/>
                                          </p:stCondLst>
                                        </p:cTn>
                                        <p:tgtEl>
                                          <p:spTgt spid="1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C27E8-D830-4619-9842-FC684039359C}"/>
              </a:ext>
            </a:extLst>
          </p:cNvPr>
          <p:cNvSpPr>
            <a:spLocks noGrp="1"/>
          </p:cNvSpPr>
          <p:nvPr>
            <p:ph type="title"/>
          </p:nvPr>
        </p:nvSpPr>
        <p:spPr/>
        <p:txBody>
          <a:bodyPr/>
          <a:lstStyle/>
          <a:p>
            <a:r>
              <a:rPr lang="en-US"/>
              <a:t>PEIMS Fall Reports</a:t>
            </a:r>
          </a:p>
        </p:txBody>
      </p:sp>
    </p:spTree>
    <p:extLst>
      <p:ext uri="{BB962C8B-B14F-4D97-AF65-F5344CB8AC3E}">
        <p14:creationId xmlns:p14="http://schemas.microsoft.com/office/powerpoint/2010/main" val="168387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PEIMS Staff FTE by Role</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5B72785-FA34-4B0A-B118-AED424A5D0E2}"/>
              </a:ext>
            </a:extLst>
          </p:cNvPr>
          <p:cNvSpPr/>
          <p:nvPr/>
        </p:nvSpPr>
        <p:spPr>
          <a:xfrm>
            <a:off x="7851773" y="2136209"/>
            <a:ext cx="3669335" cy="123564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extBox 7">
            <a:extLst>
              <a:ext uri="{FF2B5EF4-FFF2-40B4-BE49-F238E27FC236}">
                <a16:creationId xmlns:a16="http://schemas.microsoft.com/office/drawing/2014/main" id="{D532CD88-9301-421E-AC83-7D18F7E26D03}"/>
              </a:ext>
            </a:extLst>
          </p:cNvPr>
          <p:cNvSpPr txBox="1"/>
          <p:nvPr/>
        </p:nvSpPr>
        <p:spPr>
          <a:xfrm>
            <a:off x="7851773" y="2171521"/>
            <a:ext cx="3765419" cy="1200329"/>
          </a:xfrm>
          <a:prstGeom prst="rect">
            <a:avLst/>
          </a:prstGeom>
          <a:noFill/>
        </p:spPr>
        <p:txBody>
          <a:bodyPr wrap="square" rtlCol="0">
            <a:spAutoFit/>
          </a:bodyPr>
          <a:lstStyle/>
          <a:p>
            <a:r>
              <a:rPr lang="en-US" b="1" dirty="0">
                <a:solidFill>
                  <a:schemeClr val="accent2">
                    <a:lumMod val="50000"/>
                  </a:schemeClr>
                </a:solidFill>
              </a:rPr>
              <a:t>Who should verify staff FTEs?</a:t>
            </a:r>
          </a:p>
          <a:p>
            <a:r>
              <a:rPr lang="en-US" dirty="0">
                <a:solidFill>
                  <a:srgbClr val="00B050"/>
                </a:solidFill>
              </a:rPr>
              <a:t>The LEA has a full-time nurse at each of their five campuses. There should be five nurse FTEs.  </a:t>
            </a:r>
          </a:p>
        </p:txBody>
      </p:sp>
      <p:sp>
        <p:nvSpPr>
          <p:cNvPr id="10" name="Rectangle 9">
            <a:extLst>
              <a:ext uri="{FF2B5EF4-FFF2-40B4-BE49-F238E27FC236}">
                <a16:creationId xmlns:a16="http://schemas.microsoft.com/office/drawing/2014/main" id="{DB98FF51-CC24-4BE6-9543-20919FF3FD9C}"/>
              </a:ext>
            </a:extLst>
          </p:cNvPr>
          <p:cNvSpPr/>
          <p:nvPr/>
        </p:nvSpPr>
        <p:spPr>
          <a:xfrm>
            <a:off x="7851773" y="4355381"/>
            <a:ext cx="3669335" cy="18068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TextBox 12">
            <a:extLst>
              <a:ext uri="{FF2B5EF4-FFF2-40B4-BE49-F238E27FC236}">
                <a16:creationId xmlns:a16="http://schemas.microsoft.com/office/drawing/2014/main" id="{11621D2F-1645-4F72-91B8-477DE55A6C87}"/>
              </a:ext>
            </a:extLst>
          </p:cNvPr>
          <p:cNvSpPr txBox="1"/>
          <p:nvPr/>
        </p:nvSpPr>
        <p:spPr>
          <a:xfrm>
            <a:off x="7851773" y="4355382"/>
            <a:ext cx="3669335" cy="1754326"/>
          </a:xfrm>
          <a:prstGeom prst="rect">
            <a:avLst/>
          </a:prstGeom>
          <a:noFill/>
        </p:spPr>
        <p:txBody>
          <a:bodyPr wrap="square" rtlCol="0">
            <a:spAutoFit/>
          </a:bodyPr>
          <a:lstStyle/>
          <a:p>
            <a:r>
              <a:rPr lang="en-US" b="1">
                <a:solidFill>
                  <a:schemeClr val="accent2">
                    <a:lumMod val="50000"/>
                  </a:schemeClr>
                </a:solidFill>
              </a:rPr>
              <a:t>Contracted Staff?</a:t>
            </a:r>
          </a:p>
          <a:p>
            <a:r>
              <a:rPr lang="en-US">
                <a:solidFill>
                  <a:srgbClr val="00B050"/>
                </a:solidFill>
              </a:rPr>
              <a:t>The LEA has one Athletic Trainer who is contracted with a medical provider to assist at athletic events. He is not on the LEA’s payroll. Is this correct on the report?</a:t>
            </a:r>
          </a:p>
        </p:txBody>
      </p:sp>
      <p:pic>
        <p:nvPicPr>
          <p:cNvPr id="11" name="Picture 10">
            <a:extLst>
              <a:ext uri="{FF2B5EF4-FFF2-40B4-BE49-F238E27FC236}">
                <a16:creationId xmlns:a16="http://schemas.microsoft.com/office/drawing/2014/main" id="{1679163A-3C0B-46F0-B8EC-98A0974619B4}"/>
              </a:ext>
            </a:extLst>
          </p:cNvPr>
          <p:cNvPicPr>
            <a:picLocks noChangeAspect="1"/>
          </p:cNvPicPr>
          <p:nvPr/>
        </p:nvPicPr>
        <p:blipFill>
          <a:blip r:embed="rId3"/>
          <a:stretch>
            <a:fillRect/>
          </a:stretch>
        </p:blipFill>
        <p:spPr>
          <a:xfrm>
            <a:off x="0" y="825466"/>
            <a:ext cx="7240011" cy="5633524"/>
          </a:xfrm>
          <a:prstGeom prst="rect">
            <a:avLst/>
          </a:prstGeom>
        </p:spPr>
      </p:pic>
      <p:sp>
        <p:nvSpPr>
          <p:cNvPr id="14" name="Rectangle 13">
            <a:extLst>
              <a:ext uri="{FF2B5EF4-FFF2-40B4-BE49-F238E27FC236}">
                <a16:creationId xmlns:a16="http://schemas.microsoft.com/office/drawing/2014/main" id="{148104B7-A4F9-4722-ACB3-7D3BAFBE850B}"/>
              </a:ext>
            </a:extLst>
          </p:cNvPr>
          <p:cNvSpPr/>
          <p:nvPr/>
        </p:nvSpPr>
        <p:spPr>
          <a:xfrm>
            <a:off x="4755291" y="3860571"/>
            <a:ext cx="609600" cy="174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15AF3F-FB51-47BF-A41B-976366421675}"/>
              </a:ext>
            </a:extLst>
          </p:cNvPr>
          <p:cNvSpPr/>
          <p:nvPr/>
        </p:nvSpPr>
        <p:spPr>
          <a:xfrm>
            <a:off x="4755291" y="3429000"/>
            <a:ext cx="609600" cy="174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E98362-6EEE-36C9-E16E-0E3F612FAC13}"/>
              </a:ext>
            </a:extLst>
          </p:cNvPr>
          <p:cNvPicPr>
            <a:picLocks noChangeAspect="1"/>
          </p:cNvPicPr>
          <p:nvPr/>
        </p:nvPicPr>
        <p:blipFill>
          <a:blip r:embed="rId4"/>
          <a:stretch>
            <a:fillRect/>
          </a:stretch>
        </p:blipFill>
        <p:spPr>
          <a:xfrm>
            <a:off x="3529530" y="825465"/>
            <a:ext cx="3533121" cy="724660"/>
          </a:xfrm>
          <a:prstGeom prst="rect">
            <a:avLst/>
          </a:prstGeom>
        </p:spPr>
      </p:pic>
    </p:spTree>
    <p:extLst>
      <p:ext uri="{BB962C8B-B14F-4D97-AF65-F5344CB8AC3E}">
        <p14:creationId xmlns:p14="http://schemas.microsoft.com/office/powerpoint/2010/main" val="411590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0"/>
                            </p:stCondLst>
                            <p:childTnLst>
                              <p:par>
                                <p:cTn id="8" presetID="42"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4000"/>
                            </p:stCondLst>
                            <p:childTnLst>
                              <p:par>
                                <p:cTn id="14" presetID="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dirty="0"/>
              <a:t>PEIMS Payroll Information by PIC 21-43</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5B72785-FA34-4B0A-B118-AED424A5D0E2}"/>
              </a:ext>
            </a:extLst>
          </p:cNvPr>
          <p:cNvSpPr/>
          <p:nvPr/>
        </p:nvSpPr>
        <p:spPr>
          <a:xfrm>
            <a:off x="459706" y="936855"/>
            <a:ext cx="9324374" cy="66398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extBox 7">
            <a:extLst>
              <a:ext uri="{FF2B5EF4-FFF2-40B4-BE49-F238E27FC236}">
                <a16:creationId xmlns:a16="http://schemas.microsoft.com/office/drawing/2014/main" id="{D532CD88-9301-421E-AC83-7D18F7E26D03}"/>
              </a:ext>
            </a:extLst>
          </p:cNvPr>
          <p:cNvSpPr txBox="1"/>
          <p:nvPr/>
        </p:nvSpPr>
        <p:spPr>
          <a:xfrm>
            <a:off x="459706" y="954509"/>
            <a:ext cx="8890034" cy="646331"/>
          </a:xfrm>
          <a:prstGeom prst="rect">
            <a:avLst/>
          </a:prstGeom>
          <a:noFill/>
        </p:spPr>
        <p:txBody>
          <a:bodyPr wrap="square" rtlCol="0">
            <a:spAutoFit/>
          </a:bodyPr>
          <a:lstStyle/>
          <a:p>
            <a:r>
              <a:rPr lang="en-US" b="1">
                <a:solidFill>
                  <a:schemeClr val="accent2">
                    <a:lumMod val="50000"/>
                  </a:schemeClr>
                </a:solidFill>
              </a:rPr>
              <a:t>Who would review this report? </a:t>
            </a:r>
          </a:p>
          <a:p>
            <a:r>
              <a:rPr lang="en-US">
                <a:solidFill>
                  <a:srgbClr val="00B050"/>
                </a:solidFill>
              </a:rPr>
              <a:t>Dewey </a:t>
            </a:r>
            <a:r>
              <a:rPr lang="en-US" err="1">
                <a:solidFill>
                  <a:srgbClr val="00B050"/>
                </a:solidFill>
              </a:rPr>
              <a:t>Pavis</a:t>
            </a:r>
            <a:r>
              <a:rPr lang="en-US">
                <a:solidFill>
                  <a:srgbClr val="00B050"/>
                </a:solidFill>
              </a:rPr>
              <a:t> resigns on December 1</a:t>
            </a:r>
            <a:r>
              <a:rPr lang="en-US" baseline="30000">
                <a:solidFill>
                  <a:srgbClr val="00B050"/>
                </a:solidFill>
              </a:rPr>
              <a:t>st</a:t>
            </a:r>
            <a:r>
              <a:rPr lang="en-US">
                <a:solidFill>
                  <a:srgbClr val="00B050"/>
                </a:solidFill>
              </a:rPr>
              <a:t>, how does that affect this PEIMS Fall Report?</a:t>
            </a:r>
          </a:p>
        </p:txBody>
      </p:sp>
      <p:pic>
        <p:nvPicPr>
          <p:cNvPr id="2" name="Picture 1">
            <a:extLst>
              <a:ext uri="{FF2B5EF4-FFF2-40B4-BE49-F238E27FC236}">
                <a16:creationId xmlns:a16="http://schemas.microsoft.com/office/drawing/2014/main" id="{F31EF63F-1544-4B25-B6AC-5049E3C17AF4}"/>
              </a:ext>
            </a:extLst>
          </p:cNvPr>
          <p:cNvPicPr>
            <a:picLocks noChangeAspect="1"/>
          </p:cNvPicPr>
          <p:nvPr/>
        </p:nvPicPr>
        <p:blipFill>
          <a:blip r:embed="rId2"/>
          <a:stretch>
            <a:fillRect/>
          </a:stretch>
        </p:blipFill>
        <p:spPr>
          <a:xfrm>
            <a:off x="459706" y="1828808"/>
            <a:ext cx="9886950" cy="4179352"/>
          </a:xfrm>
          <a:prstGeom prst="rect">
            <a:avLst/>
          </a:prstGeom>
        </p:spPr>
      </p:pic>
      <p:sp>
        <p:nvSpPr>
          <p:cNvPr id="10" name="Rectangle 9">
            <a:extLst>
              <a:ext uri="{FF2B5EF4-FFF2-40B4-BE49-F238E27FC236}">
                <a16:creationId xmlns:a16="http://schemas.microsoft.com/office/drawing/2014/main" id="{6F3516AF-1796-4A3C-AA15-85EEB089A52A}"/>
              </a:ext>
            </a:extLst>
          </p:cNvPr>
          <p:cNvSpPr/>
          <p:nvPr/>
        </p:nvSpPr>
        <p:spPr>
          <a:xfrm>
            <a:off x="459706" y="5305055"/>
            <a:ext cx="1107157" cy="703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8EC289A-F0DE-4701-D568-59F1D1F2EB99}"/>
              </a:ext>
            </a:extLst>
          </p:cNvPr>
          <p:cNvPicPr>
            <a:picLocks noChangeAspect="1"/>
          </p:cNvPicPr>
          <p:nvPr/>
        </p:nvPicPr>
        <p:blipFill>
          <a:blip r:embed="rId3"/>
          <a:stretch>
            <a:fillRect/>
          </a:stretch>
        </p:blipFill>
        <p:spPr>
          <a:xfrm>
            <a:off x="2685607" y="1828807"/>
            <a:ext cx="8161905" cy="904762"/>
          </a:xfrm>
          <a:prstGeom prst="rect">
            <a:avLst/>
          </a:prstGeom>
        </p:spPr>
      </p:pic>
    </p:spTree>
    <p:extLst>
      <p:ext uri="{BB962C8B-B14F-4D97-AF65-F5344CB8AC3E}">
        <p14:creationId xmlns:p14="http://schemas.microsoft.com/office/powerpoint/2010/main" val="38208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dirty="0"/>
              <a:t>SPECIAL REPORTS - District Q&amp;A Report  </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70E40BBE-E7A6-4AF0-A06D-25B657FB5495}"/>
              </a:ext>
            </a:extLst>
          </p:cNvPr>
          <p:cNvPicPr>
            <a:picLocks noChangeAspect="1"/>
          </p:cNvPicPr>
          <p:nvPr/>
        </p:nvPicPr>
        <p:blipFill>
          <a:blip r:embed="rId3"/>
          <a:stretch>
            <a:fillRect/>
          </a:stretch>
        </p:blipFill>
        <p:spPr>
          <a:xfrm>
            <a:off x="1255395" y="1249755"/>
            <a:ext cx="9810750" cy="5050466"/>
          </a:xfrm>
          <a:prstGeom prst="rect">
            <a:avLst/>
          </a:prstGeom>
        </p:spPr>
      </p:pic>
      <p:sp>
        <p:nvSpPr>
          <p:cNvPr id="8" name="TextBox 7">
            <a:extLst>
              <a:ext uri="{FF2B5EF4-FFF2-40B4-BE49-F238E27FC236}">
                <a16:creationId xmlns:a16="http://schemas.microsoft.com/office/drawing/2014/main" id="{D532CD88-9301-421E-AC83-7D18F7E26D03}"/>
              </a:ext>
            </a:extLst>
          </p:cNvPr>
          <p:cNvSpPr txBox="1"/>
          <p:nvPr/>
        </p:nvSpPr>
        <p:spPr>
          <a:xfrm>
            <a:off x="8284459" y="2029764"/>
            <a:ext cx="4479666" cy="1231106"/>
          </a:xfrm>
          <a:prstGeom prst="rect">
            <a:avLst/>
          </a:prstGeom>
          <a:noFill/>
        </p:spPr>
        <p:txBody>
          <a:bodyPr wrap="square" rtlCol="0">
            <a:spAutoFit/>
          </a:bodyPr>
          <a:lstStyle/>
          <a:p>
            <a:r>
              <a:rPr lang="en-US" sz="1200" b="1" dirty="0">
                <a:solidFill>
                  <a:schemeClr val="accent2">
                    <a:lumMod val="50000"/>
                  </a:schemeClr>
                </a:solidFill>
              </a:rPr>
              <a:t>Compare Previous Year to Current Year.</a:t>
            </a:r>
          </a:p>
          <a:p>
            <a:r>
              <a:rPr lang="en-US" sz="1200" dirty="0">
                <a:solidFill>
                  <a:srgbClr val="00B050"/>
                </a:solidFill>
              </a:rPr>
              <a:t>At the DAEP there is one full-time teacher and </a:t>
            </a:r>
          </a:p>
          <a:p>
            <a:r>
              <a:rPr lang="en-US" sz="1200" dirty="0">
                <a:solidFill>
                  <a:srgbClr val="00B050"/>
                </a:solidFill>
              </a:rPr>
              <a:t>five part-time teachers who come from the High School. </a:t>
            </a:r>
          </a:p>
          <a:p>
            <a:r>
              <a:rPr lang="en-US" sz="1200" dirty="0">
                <a:solidFill>
                  <a:srgbClr val="00B050"/>
                </a:solidFill>
              </a:rPr>
              <a:t>Are all five teachers coded to show that they provide </a:t>
            </a:r>
          </a:p>
          <a:p>
            <a:r>
              <a:rPr lang="en-US" sz="1200" dirty="0">
                <a:solidFill>
                  <a:srgbClr val="00B050"/>
                </a:solidFill>
              </a:rPr>
              <a:t>services at the DAEP campus?</a:t>
            </a:r>
          </a:p>
          <a:p>
            <a:endParaRPr lang="en-US" sz="1400" dirty="0">
              <a:solidFill>
                <a:srgbClr val="00B050"/>
              </a:solidFill>
            </a:endParaRPr>
          </a:p>
        </p:txBody>
      </p:sp>
      <p:sp>
        <p:nvSpPr>
          <p:cNvPr id="9" name="Rectangle 8">
            <a:extLst>
              <a:ext uri="{FF2B5EF4-FFF2-40B4-BE49-F238E27FC236}">
                <a16:creationId xmlns:a16="http://schemas.microsoft.com/office/drawing/2014/main" id="{15B72785-FA34-4B0A-B118-AED424A5D0E2}"/>
              </a:ext>
            </a:extLst>
          </p:cNvPr>
          <p:cNvSpPr/>
          <p:nvPr/>
        </p:nvSpPr>
        <p:spPr>
          <a:xfrm>
            <a:off x="8284459" y="1954517"/>
            <a:ext cx="3472111" cy="132004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E015AF3F-FB51-47BF-A41B-976366421675}"/>
              </a:ext>
            </a:extLst>
          </p:cNvPr>
          <p:cNvSpPr/>
          <p:nvPr/>
        </p:nvSpPr>
        <p:spPr>
          <a:xfrm>
            <a:off x="6795509" y="4554891"/>
            <a:ext cx="609600" cy="303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3B0781-8B35-4835-9980-041B43787893}"/>
              </a:ext>
            </a:extLst>
          </p:cNvPr>
          <p:cNvSpPr/>
          <p:nvPr/>
        </p:nvSpPr>
        <p:spPr>
          <a:xfrm>
            <a:off x="5306558" y="4544259"/>
            <a:ext cx="609600" cy="30352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lumMod val="90000"/>
                    <a:lumOff val="10000"/>
                  </a:schemeClr>
                </a:solidFill>
                <a:latin typeface="Arial Narrow" panose="020B0606020202030204" pitchFamily="34" charset="0"/>
                <a:cs typeface="Arial" panose="020B0604020202020204" pitchFamily="34" charset="0"/>
              </a:rPr>
              <a:t>3.4567</a:t>
            </a:r>
          </a:p>
        </p:txBody>
      </p:sp>
      <p:sp>
        <p:nvSpPr>
          <p:cNvPr id="13" name="Rectangle 12">
            <a:extLst>
              <a:ext uri="{FF2B5EF4-FFF2-40B4-BE49-F238E27FC236}">
                <a16:creationId xmlns:a16="http://schemas.microsoft.com/office/drawing/2014/main" id="{E82D0E52-3135-458E-862C-B79CC04EE50F}"/>
              </a:ext>
            </a:extLst>
          </p:cNvPr>
          <p:cNvSpPr/>
          <p:nvPr/>
        </p:nvSpPr>
        <p:spPr>
          <a:xfrm>
            <a:off x="8284460" y="4544259"/>
            <a:ext cx="609600" cy="3035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lumMod val="90000"/>
                    <a:lumOff val="10000"/>
                  </a:schemeClr>
                </a:solidFill>
                <a:latin typeface="Arial" panose="020B0604020202020204" pitchFamily="34" charset="0"/>
                <a:cs typeface="Arial" panose="020B0604020202020204" pitchFamily="34" charset="0"/>
              </a:rPr>
              <a:t>57%</a:t>
            </a:r>
          </a:p>
        </p:txBody>
      </p:sp>
      <p:sp>
        <p:nvSpPr>
          <p:cNvPr id="14" name="Rectangle 13">
            <a:extLst>
              <a:ext uri="{FF2B5EF4-FFF2-40B4-BE49-F238E27FC236}">
                <a16:creationId xmlns:a16="http://schemas.microsoft.com/office/drawing/2014/main" id="{38429B91-FCE3-4457-91B4-17BF5E114160}"/>
              </a:ext>
            </a:extLst>
          </p:cNvPr>
          <p:cNvSpPr/>
          <p:nvPr/>
        </p:nvSpPr>
        <p:spPr>
          <a:xfrm>
            <a:off x="10053357" y="4551321"/>
            <a:ext cx="728058" cy="3035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lumMod val="90000"/>
                    <a:lumOff val="10000"/>
                  </a:schemeClr>
                </a:solidFill>
                <a:latin typeface="Arial Narrow" panose="020B0606020202030204" pitchFamily="34" charset="0"/>
                <a:cs typeface="Arial" panose="020B0604020202020204" pitchFamily="34" charset="0"/>
              </a:rPr>
              <a:t>Decrease</a:t>
            </a:r>
          </a:p>
        </p:txBody>
      </p:sp>
      <p:sp>
        <p:nvSpPr>
          <p:cNvPr id="5" name="Rectangle 4">
            <a:extLst>
              <a:ext uri="{FF2B5EF4-FFF2-40B4-BE49-F238E27FC236}">
                <a16:creationId xmlns:a16="http://schemas.microsoft.com/office/drawing/2014/main" id="{27E5CF68-AB3E-4B56-B73C-271E3602EEB9}"/>
              </a:ext>
            </a:extLst>
          </p:cNvPr>
          <p:cNvSpPr/>
          <p:nvPr/>
        </p:nvSpPr>
        <p:spPr>
          <a:xfrm>
            <a:off x="5063490" y="1600200"/>
            <a:ext cx="2194560" cy="2940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5E977E7-5A11-4966-8B79-4C297478DB82}"/>
              </a:ext>
            </a:extLst>
          </p:cNvPr>
          <p:cNvPicPr>
            <a:picLocks noChangeAspect="1"/>
          </p:cNvPicPr>
          <p:nvPr/>
        </p:nvPicPr>
        <p:blipFill>
          <a:blip r:embed="rId4"/>
          <a:stretch>
            <a:fillRect/>
          </a:stretch>
        </p:blipFill>
        <p:spPr>
          <a:xfrm>
            <a:off x="9492062" y="1226228"/>
            <a:ext cx="1589240" cy="704762"/>
          </a:xfrm>
          <a:prstGeom prst="rect">
            <a:avLst/>
          </a:prstGeom>
        </p:spPr>
      </p:pic>
      <p:sp>
        <p:nvSpPr>
          <p:cNvPr id="6" name="Rectangle 5">
            <a:extLst>
              <a:ext uri="{FF2B5EF4-FFF2-40B4-BE49-F238E27FC236}">
                <a16:creationId xmlns:a16="http://schemas.microsoft.com/office/drawing/2014/main" id="{F493F392-DFDC-43C1-85A0-278F932AC70B}"/>
              </a:ext>
            </a:extLst>
          </p:cNvPr>
          <p:cNvSpPr/>
          <p:nvPr/>
        </p:nvSpPr>
        <p:spPr>
          <a:xfrm>
            <a:off x="4862945" y="2103120"/>
            <a:ext cx="2660073" cy="27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72D517C-66E1-F4F0-45F5-27F106D639D2}"/>
              </a:ext>
            </a:extLst>
          </p:cNvPr>
          <p:cNvPicPr>
            <a:picLocks noChangeAspect="1"/>
          </p:cNvPicPr>
          <p:nvPr/>
        </p:nvPicPr>
        <p:blipFill>
          <a:blip r:embed="rId5"/>
          <a:stretch>
            <a:fillRect/>
          </a:stretch>
        </p:blipFill>
        <p:spPr>
          <a:xfrm>
            <a:off x="3935838" y="1135295"/>
            <a:ext cx="4215385" cy="876190"/>
          </a:xfrm>
          <a:prstGeom prst="rect">
            <a:avLst/>
          </a:prstGeom>
        </p:spPr>
      </p:pic>
      <p:pic>
        <p:nvPicPr>
          <p:cNvPr id="18" name="Picture 17">
            <a:extLst>
              <a:ext uri="{FF2B5EF4-FFF2-40B4-BE49-F238E27FC236}">
                <a16:creationId xmlns:a16="http://schemas.microsoft.com/office/drawing/2014/main" id="{927E0F71-0C08-D7CD-DB09-23D9C557A658}"/>
              </a:ext>
            </a:extLst>
          </p:cNvPr>
          <p:cNvPicPr>
            <a:picLocks noChangeAspect="1"/>
          </p:cNvPicPr>
          <p:nvPr/>
        </p:nvPicPr>
        <p:blipFill>
          <a:blip r:embed="rId6"/>
          <a:stretch>
            <a:fillRect/>
          </a:stretch>
        </p:blipFill>
        <p:spPr>
          <a:xfrm>
            <a:off x="9466096" y="1202701"/>
            <a:ext cx="1666667" cy="638095"/>
          </a:xfrm>
          <a:prstGeom prst="rect">
            <a:avLst/>
          </a:prstGeom>
        </p:spPr>
      </p:pic>
    </p:spTree>
    <p:extLst>
      <p:ext uri="{BB962C8B-B14F-4D97-AF65-F5344CB8AC3E}">
        <p14:creationId xmlns:p14="http://schemas.microsoft.com/office/powerpoint/2010/main" val="2691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PEIMS Budget Data Review</a:t>
            </a:r>
          </a:p>
        </p:txBody>
      </p:sp>
      <p:sp>
        <p:nvSpPr>
          <p:cNvPr id="8" name="TextBox 7">
            <a:extLst>
              <a:ext uri="{FF2B5EF4-FFF2-40B4-BE49-F238E27FC236}">
                <a16:creationId xmlns:a16="http://schemas.microsoft.com/office/drawing/2014/main" id="{D532CD88-9301-421E-AC83-7D18F7E26D03}"/>
              </a:ext>
            </a:extLst>
          </p:cNvPr>
          <p:cNvSpPr txBox="1"/>
          <p:nvPr/>
        </p:nvSpPr>
        <p:spPr>
          <a:xfrm>
            <a:off x="732187" y="853343"/>
            <a:ext cx="11052271" cy="923330"/>
          </a:xfrm>
          <a:prstGeom prst="rect">
            <a:avLst/>
          </a:prstGeom>
          <a:noFill/>
        </p:spPr>
        <p:txBody>
          <a:bodyPr wrap="square" rtlCol="0">
            <a:spAutoFit/>
          </a:bodyPr>
          <a:lstStyle/>
          <a:p>
            <a:r>
              <a:rPr lang="en-US" b="1">
                <a:solidFill>
                  <a:schemeClr val="accent2">
                    <a:lumMod val="50000"/>
                  </a:schemeClr>
                </a:solidFill>
              </a:rPr>
              <a:t>Business office staff should review all the PEIMS Fall budget reports.</a:t>
            </a:r>
          </a:p>
          <a:p>
            <a:r>
              <a:rPr lang="en-US">
                <a:solidFill>
                  <a:srgbClr val="00B050"/>
                </a:solidFill>
              </a:rPr>
              <a:t>At the November board meeting, the board voted to transfer $20,000 from 64XX to 63XX. How does this affect the PEIMS Fall submission? Resub?</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CE2B5AA9-32D6-43FE-BA7A-7357E3C075BE}"/>
              </a:ext>
            </a:extLst>
          </p:cNvPr>
          <p:cNvPicPr>
            <a:picLocks noChangeAspect="1"/>
          </p:cNvPicPr>
          <p:nvPr/>
        </p:nvPicPr>
        <p:blipFill>
          <a:blip r:embed="rId3"/>
          <a:stretch>
            <a:fillRect/>
          </a:stretch>
        </p:blipFill>
        <p:spPr>
          <a:xfrm>
            <a:off x="622629" y="1765108"/>
            <a:ext cx="10460611" cy="4463697"/>
          </a:xfrm>
          <a:prstGeom prst="rect">
            <a:avLst/>
          </a:prstGeom>
        </p:spPr>
      </p:pic>
      <p:sp>
        <p:nvSpPr>
          <p:cNvPr id="11" name="Rectangle 10">
            <a:extLst>
              <a:ext uri="{FF2B5EF4-FFF2-40B4-BE49-F238E27FC236}">
                <a16:creationId xmlns:a16="http://schemas.microsoft.com/office/drawing/2014/main" id="{A81897E9-6B9F-48B4-BB71-82AB7667AF5F}"/>
              </a:ext>
            </a:extLst>
          </p:cNvPr>
          <p:cNvSpPr/>
          <p:nvPr/>
        </p:nvSpPr>
        <p:spPr>
          <a:xfrm>
            <a:off x="1740960" y="5474969"/>
            <a:ext cx="3791160" cy="320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B72785-FA34-4B0A-B118-AED424A5D0E2}"/>
              </a:ext>
            </a:extLst>
          </p:cNvPr>
          <p:cNvSpPr/>
          <p:nvPr/>
        </p:nvSpPr>
        <p:spPr>
          <a:xfrm>
            <a:off x="560061" y="893171"/>
            <a:ext cx="11345426" cy="8656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7" name="Picture 6">
            <a:extLst>
              <a:ext uri="{FF2B5EF4-FFF2-40B4-BE49-F238E27FC236}">
                <a16:creationId xmlns:a16="http://schemas.microsoft.com/office/drawing/2014/main" id="{40CEB0D1-BB79-1A4C-0BB0-07F13C85B700}"/>
              </a:ext>
            </a:extLst>
          </p:cNvPr>
          <p:cNvPicPr>
            <a:picLocks noChangeAspect="1"/>
          </p:cNvPicPr>
          <p:nvPr/>
        </p:nvPicPr>
        <p:blipFill>
          <a:blip r:embed="rId4"/>
          <a:stretch>
            <a:fillRect/>
          </a:stretch>
        </p:blipFill>
        <p:spPr>
          <a:xfrm>
            <a:off x="4241074" y="1780606"/>
            <a:ext cx="7055122" cy="754336"/>
          </a:xfrm>
          <a:prstGeom prst="rect">
            <a:avLst/>
          </a:prstGeom>
        </p:spPr>
      </p:pic>
    </p:spTree>
    <p:extLst>
      <p:ext uri="{BB962C8B-B14F-4D97-AF65-F5344CB8AC3E}">
        <p14:creationId xmlns:p14="http://schemas.microsoft.com/office/powerpoint/2010/main" val="228994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Theme1">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E6CB7D6-762D-4B68-A8D4-20FF3E5ECCA1}" vid="{42C7ACF2-A1F9-4812-B51B-6B04960D499B}"/>
    </a:ext>
  </a:extLst>
</a:theme>
</file>

<file path=ppt/theme/theme2.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3.xml><?xml version="1.0" encoding="utf-8"?>
<a:theme xmlns:a="http://schemas.openxmlformats.org/drawingml/2006/main" name="1_Theme1">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E6CB7D6-762D-4B68-A8D4-20FF3E5ECCA1}" vid="{42C7ACF2-A1F9-4812-B51B-6B04960D49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a8a36a4-233e-408b-8c1c-f9be8972ddbf">
      <Terms xmlns="http://schemas.microsoft.com/office/infopath/2007/PartnerControls"/>
    </lcf76f155ced4ddcb4097134ff3c332f>
    <TaxCatchAll xmlns="fd8d5dbb-26a6-4441-beda-6f8fe47aac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0B9E762A6124499C990BA3F6EC16A" ma:contentTypeVersion="16" ma:contentTypeDescription="Create a new document." ma:contentTypeScope="" ma:versionID="4d0ee1817b73a23f6b8c3f421129799b">
  <xsd:schema xmlns:xsd="http://www.w3.org/2001/XMLSchema" xmlns:xs="http://www.w3.org/2001/XMLSchema" xmlns:p="http://schemas.microsoft.com/office/2006/metadata/properties" xmlns:ns2="5a8a36a4-233e-408b-8c1c-f9be8972ddbf" xmlns:ns3="fd8d5dbb-26a6-4441-beda-6f8fe47aace9" targetNamespace="http://schemas.microsoft.com/office/2006/metadata/properties" ma:root="true" ma:fieldsID="7628910e6c8733922e844f0f31d4b917" ns2:_="" ns3:_="">
    <xsd:import namespace="5a8a36a4-233e-408b-8c1c-f9be8972ddbf"/>
    <xsd:import namespace="fd8d5dbb-26a6-4441-beda-6f8fe47aac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a36a4-233e-408b-8c1c-f9be8972d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936f4c-4bc6-49e0-9192-80415515026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8d5dbb-26a6-4441-beda-6f8fe47aace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19d5f9-c3f2-48ac-8001-e640e38a06a7}" ma:internalName="TaxCatchAll" ma:showField="CatchAllData" ma:web="fd8d5dbb-26a6-4441-beda-6f8fe47aac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9716FF-D873-4FF0-8A2F-E6AC4AE0E61A}">
  <ds:schemaRefs>
    <ds:schemaRef ds:uri="http://schemas.microsoft.com/office/2006/metadata/properties"/>
    <ds:schemaRef ds:uri="http://schemas.microsoft.com/office/infopath/2007/PartnerControls"/>
    <ds:schemaRef ds:uri="5a8a36a4-233e-408b-8c1c-f9be8972ddbf"/>
    <ds:schemaRef ds:uri="fd8d5dbb-26a6-4441-beda-6f8fe47aace9"/>
  </ds:schemaRefs>
</ds:datastoreItem>
</file>

<file path=customXml/itemProps2.xml><?xml version="1.0" encoding="utf-8"?>
<ds:datastoreItem xmlns:ds="http://schemas.openxmlformats.org/officeDocument/2006/customXml" ds:itemID="{56374AB1-E718-4839-A98D-07F989AAC669}">
  <ds:schemaRefs>
    <ds:schemaRef ds:uri="http://schemas.microsoft.com/sharepoint/v3/contenttype/forms"/>
  </ds:schemaRefs>
</ds:datastoreItem>
</file>

<file path=customXml/itemProps3.xml><?xml version="1.0" encoding="utf-8"?>
<ds:datastoreItem xmlns:ds="http://schemas.openxmlformats.org/officeDocument/2006/customXml" ds:itemID="{EABC6212-BE1E-468C-A8A4-B9DB4C209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a36a4-233e-408b-8c1c-f9be8972ddbf"/>
    <ds:schemaRef ds:uri="fd8d5dbb-26a6-4441-beda-6f8fe47aa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TSDS PEIMS Reports</Template>
  <TotalTime>1064</TotalTime>
  <Words>1216</Words>
  <Application>Microsoft Office PowerPoint</Application>
  <PresentationFormat>Widescreen</PresentationFormat>
  <Paragraphs>147</Paragraphs>
  <Slides>18</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Arial Narrow</vt:lpstr>
      <vt:lpstr>Arial Rounded MT Bold</vt:lpstr>
      <vt:lpstr>Calibri</vt:lpstr>
      <vt:lpstr>Tw Cen MT</vt:lpstr>
      <vt:lpstr>Tw Cen MT Condensed</vt:lpstr>
      <vt:lpstr>Tw Cen MT Condensed Extra Bold</vt:lpstr>
      <vt:lpstr>Wingdings</vt:lpstr>
      <vt:lpstr>Theme1</vt:lpstr>
      <vt:lpstr>TSDS Template 2018 small</vt:lpstr>
      <vt:lpstr>1_Theme1</vt:lpstr>
      <vt:lpstr>  TSDS PEIMS Reports </vt:lpstr>
      <vt:lpstr>Agenda</vt:lpstr>
      <vt:lpstr>Reviewing the Information on all PEIMS Reports</vt:lpstr>
      <vt:lpstr>Reviewing the Information on all PEIMS Reports</vt:lpstr>
      <vt:lpstr>PEIMS Fall Reports</vt:lpstr>
      <vt:lpstr>PEIMS Staff FTE by Role</vt:lpstr>
      <vt:lpstr>PEIMS Payroll Information by PIC 21-43</vt:lpstr>
      <vt:lpstr>SPECIAL REPORTS - District Q&amp;A Report  </vt:lpstr>
      <vt:lpstr>PEIMS Budget Data Review</vt:lpstr>
      <vt:lpstr>PEIMS Disaggregation of PEIMS Student Data</vt:lpstr>
      <vt:lpstr>Special education student data</vt:lpstr>
      <vt:lpstr>LEP/BIL/esl and parental denial</vt:lpstr>
      <vt:lpstr>PEIMS student indicator report by grade</vt:lpstr>
      <vt:lpstr>PEIMS student advanced academic roster</vt:lpstr>
      <vt:lpstr>PEIMS Graduate Roster by Graduation Type</vt:lpstr>
      <vt:lpstr>Reviewing the Information on all PEIMS Reports</vt:lpstr>
      <vt:lpstr>Helpful resources</vt:lpstr>
      <vt:lpstr>ESC 11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Continuing Education Training   TSDS PEIMS Reports</dc:title>
  <dc:creator>Mary Morgan</dc:creator>
  <cp:lastModifiedBy>Deanna Harris</cp:lastModifiedBy>
  <cp:revision>22</cp:revision>
  <cp:lastPrinted>2019-08-12T15:51:14Z</cp:lastPrinted>
  <dcterms:created xsi:type="dcterms:W3CDTF">2020-10-27T15:26:49Z</dcterms:created>
  <dcterms:modified xsi:type="dcterms:W3CDTF">2023-08-23T13:40:03Z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0x01010023E0B9E762A6124499C990BA3F6EC16A</vt:lpwstr>
  </property>
</Properties>
</file>